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81" r:id="rId3"/>
    <p:sldId id="282" r:id="rId4"/>
    <p:sldId id="283" r:id="rId5"/>
    <p:sldId id="284" r:id="rId6"/>
    <p:sldId id="296" r:id="rId7"/>
    <p:sldId id="285" r:id="rId8"/>
    <p:sldId id="280" r:id="rId9"/>
    <p:sldId id="286" r:id="rId10"/>
    <p:sldId id="257" r:id="rId11"/>
    <p:sldId id="258" r:id="rId12"/>
    <p:sldId id="259" r:id="rId13"/>
    <p:sldId id="287" r:id="rId14"/>
    <p:sldId id="260" r:id="rId15"/>
    <p:sldId id="289" r:id="rId16"/>
    <p:sldId id="288" r:id="rId17"/>
    <p:sldId id="261" r:id="rId18"/>
    <p:sldId id="307" r:id="rId19"/>
    <p:sldId id="292" r:id="rId20"/>
    <p:sldId id="291" r:id="rId21"/>
    <p:sldId id="290" r:id="rId22"/>
    <p:sldId id="262" r:id="rId23"/>
    <p:sldId id="294" r:id="rId24"/>
    <p:sldId id="295" r:id="rId25"/>
    <p:sldId id="297" r:id="rId26"/>
    <p:sldId id="263" r:id="rId27"/>
    <p:sldId id="300" r:id="rId28"/>
    <p:sldId id="299" r:id="rId29"/>
    <p:sldId id="301" r:id="rId30"/>
    <p:sldId id="293" r:id="rId31"/>
    <p:sldId id="298" r:id="rId32"/>
    <p:sldId id="313" r:id="rId33"/>
    <p:sldId id="308" r:id="rId34"/>
    <p:sldId id="309" r:id="rId35"/>
    <p:sldId id="314" r:id="rId36"/>
    <p:sldId id="302" r:id="rId37"/>
    <p:sldId id="303" r:id="rId38"/>
    <p:sldId id="304" r:id="rId39"/>
    <p:sldId id="310" r:id="rId40"/>
    <p:sldId id="311" r:id="rId41"/>
    <p:sldId id="312" r:id="rId42"/>
    <p:sldId id="306" r:id="rId43"/>
    <p:sldId id="272" r:id="rId44"/>
    <p:sldId id="271" r:id="rId45"/>
    <p:sldId id="265" r:id="rId46"/>
    <p:sldId id="266" r:id="rId47"/>
    <p:sldId id="267" r:id="rId48"/>
    <p:sldId id="273" r:id="rId49"/>
    <p:sldId id="274" r:id="rId50"/>
    <p:sldId id="275" r:id="rId51"/>
    <p:sldId id="268" r:id="rId52"/>
    <p:sldId id="269" r:id="rId53"/>
    <p:sldId id="270" r:id="rId54"/>
    <p:sldId id="278" r:id="rId55"/>
    <p:sldId id="279" r:id="rId56"/>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7" d="100"/>
          <a:sy n="57" d="100"/>
        </p:scale>
        <p:origin x="-1710" y="-3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ectangle 12"/>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2" name="Title 1"/>
          <p:cNvSpPr>
            <a:spLocks noGrp="1"/>
          </p:cNvSpPr>
          <p:nvPr>
            <p:ph type="ctrTitle"/>
          </p:nvPr>
        </p:nvSpPr>
        <p:spPr>
          <a:xfrm>
            <a:off x="817581" y="3132290"/>
            <a:ext cx="7175351" cy="1793167"/>
          </a:xfrm>
          <a:effectLst/>
        </p:spPr>
        <p:txBody>
          <a:bodyPr/>
          <a:lstStyle>
            <a:lvl1pPr marL="640080" indent="-457200" algn="l">
              <a:defRPr sz="5400"/>
            </a:lvl1pPr>
          </a:lstStyle>
          <a:p>
            <a:r>
              <a:rPr lang="ru-RU" smtClean="0"/>
              <a:t>Образец заголовка</a:t>
            </a:r>
            <a:endParaRPr lang="en-US" dirty="0"/>
          </a:p>
        </p:txBody>
      </p:sp>
      <p:sp>
        <p:nvSpPr>
          <p:cNvPr id="8" name="Date Placeholder 3"/>
          <p:cNvSpPr>
            <a:spLocks noGrp="1"/>
          </p:cNvSpPr>
          <p:nvPr>
            <p:ph type="dt" sz="half" idx="10"/>
          </p:nvPr>
        </p:nvSpPr>
        <p:spPr/>
        <p:txBody>
          <a:bodyPr/>
          <a:lstStyle>
            <a:lvl1pPr>
              <a:defRPr/>
            </a:lvl1pPr>
          </a:lstStyle>
          <a:p>
            <a:pPr>
              <a:defRPr/>
            </a:pPr>
            <a:fld id="{058FC74B-7017-44DB-8C0F-60294D1216F6}" type="datetimeFigureOut">
              <a:rPr lang="ru-RU"/>
              <a:pPr>
                <a:defRPr/>
              </a:pPr>
              <a:t>21.09.2022</a:t>
            </a:fld>
            <a:endParaRPr lang="ru-RU"/>
          </a:p>
        </p:txBody>
      </p:sp>
      <p:sp>
        <p:nvSpPr>
          <p:cNvPr id="9" name="Footer Placeholder 4"/>
          <p:cNvSpPr>
            <a:spLocks noGrp="1"/>
          </p:cNvSpPr>
          <p:nvPr>
            <p:ph type="ftr" sz="quarter" idx="11"/>
          </p:nvPr>
        </p:nvSpPr>
        <p:spPr/>
        <p:txBody>
          <a:bodyPr/>
          <a:lstStyle>
            <a:lvl1pPr>
              <a:defRPr/>
            </a:lvl1pPr>
          </a:lstStyle>
          <a:p>
            <a:pPr>
              <a:defRPr/>
            </a:pPr>
            <a:endParaRPr lang="ru-RU"/>
          </a:p>
        </p:txBody>
      </p:sp>
      <p:sp>
        <p:nvSpPr>
          <p:cNvPr id="10" name="Slide Number Placeholder 5"/>
          <p:cNvSpPr>
            <a:spLocks noGrp="1"/>
          </p:cNvSpPr>
          <p:nvPr>
            <p:ph type="sldNum" sz="quarter" idx="12"/>
          </p:nvPr>
        </p:nvSpPr>
        <p:spPr/>
        <p:txBody>
          <a:bodyPr/>
          <a:lstStyle>
            <a:lvl1pPr>
              <a:defRPr/>
            </a:lvl1pPr>
          </a:lstStyle>
          <a:p>
            <a:fld id="{08681131-7866-41E4-9DDC-24B7C884E2E9}" type="slidenum">
              <a:rPr lang="ru-RU" altLang="ru-RU"/>
              <a:pPr/>
              <a:t>‹#›</a:t>
            </a:fld>
            <a:endParaRPr lang="ru-RU" altLang="ru-RU"/>
          </a:p>
        </p:txBody>
      </p:sp>
    </p:spTree>
    <p:extLst>
      <p:ext uri="{BB962C8B-B14F-4D97-AF65-F5344CB8AC3E}">
        <p14:creationId xmlns:p14="http://schemas.microsoft.com/office/powerpoint/2010/main" val="2260562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lvl1pPr>
              <a:defRPr/>
            </a:lvl1pPr>
          </a:lstStyle>
          <a:p>
            <a:pPr>
              <a:defRPr/>
            </a:pPr>
            <a:fld id="{23391EAD-14E8-40D6-BDE1-83B8704A1843}" type="datetimeFigureOut">
              <a:rPr lang="ru-RU"/>
              <a:pPr>
                <a:defRPr/>
              </a:pPr>
              <a:t>21.09.2022</a:t>
            </a:fld>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fld id="{0C68ABD7-8C21-4D55-8FD4-2A210E15C3F2}" type="slidenum">
              <a:rPr lang="ru-RU" altLang="ru-RU"/>
              <a:pPr/>
              <a:t>‹#›</a:t>
            </a:fld>
            <a:endParaRPr lang="ru-RU" altLang="ru-RU"/>
          </a:p>
        </p:txBody>
      </p:sp>
    </p:spTree>
    <p:extLst>
      <p:ext uri="{BB962C8B-B14F-4D97-AF65-F5344CB8AC3E}">
        <p14:creationId xmlns:p14="http://schemas.microsoft.com/office/powerpoint/2010/main" val="92576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ru-RU" smtClean="0"/>
              <a:t>Образец заголовка</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lvl1pPr>
              <a:defRPr/>
            </a:lvl1pPr>
          </a:lstStyle>
          <a:p>
            <a:pPr>
              <a:defRPr/>
            </a:pPr>
            <a:fld id="{97B90909-3B2F-4462-973A-83D7A5815BB6}" type="datetimeFigureOut">
              <a:rPr lang="ru-RU"/>
              <a:pPr>
                <a:defRPr/>
              </a:pPr>
              <a:t>21.09.2022</a:t>
            </a:fld>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fld id="{895502B2-8B43-4F8F-B6F0-72BCF9072F0A}" type="slidenum">
              <a:rPr lang="ru-RU" altLang="ru-RU"/>
              <a:pPr/>
              <a:t>‹#›</a:t>
            </a:fld>
            <a:endParaRPr lang="ru-RU" altLang="ru-RU"/>
          </a:p>
        </p:txBody>
      </p:sp>
    </p:spTree>
    <p:extLst>
      <p:ext uri="{BB962C8B-B14F-4D97-AF65-F5344CB8AC3E}">
        <p14:creationId xmlns:p14="http://schemas.microsoft.com/office/powerpoint/2010/main" val="213694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smtClean="0"/>
              <a:t>Образец заголовка</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4"/>
          </p:nvPr>
        </p:nvSpPr>
        <p:spPr/>
        <p:txBody>
          <a:bodyPr/>
          <a:lstStyle>
            <a:lvl1pPr>
              <a:defRPr/>
            </a:lvl1pPr>
          </a:lstStyle>
          <a:p>
            <a:pPr>
              <a:defRPr/>
            </a:pPr>
            <a:fld id="{FEFDA1DD-90E2-440F-9721-4B8AF0B485C3}" type="datetimeFigureOut">
              <a:rPr lang="ru-RU"/>
              <a:pPr>
                <a:defRPr/>
              </a:pPr>
              <a:t>21.09.2022</a:t>
            </a:fld>
            <a:endParaRPr lang="ru-RU"/>
          </a:p>
        </p:txBody>
      </p:sp>
      <p:sp>
        <p:nvSpPr>
          <p:cNvPr id="5" name="Footer Placeholder 4"/>
          <p:cNvSpPr>
            <a:spLocks noGrp="1"/>
          </p:cNvSpPr>
          <p:nvPr>
            <p:ph type="ftr" sz="quarter" idx="15"/>
          </p:nvPr>
        </p:nvSpPr>
        <p:spPr/>
        <p:txBody>
          <a:bodyPr/>
          <a:lstStyle>
            <a:lvl1pPr>
              <a:defRPr/>
            </a:lvl1pPr>
          </a:lstStyle>
          <a:p>
            <a:pPr>
              <a:defRPr/>
            </a:pPr>
            <a:endParaRPr lang="ru-RU"/>
          </a:p>
        </p:txBody>
      </p:sp>
      <p:sp>
        <p:nvSpPr>
          <p:cNvPr id="6" name="Slide Number Placeholder 5"/>
          <p:cNvSpPr>
            <a:spLocks noGrp="1"/>
          </p:cNvSpPr>
          <p:nvPr>
            <p:ph type="sldNum" sz="quarter" idx="16"/>
          </p:nvPr>
        </p:nvSpPr>
        <p:spPr/>
        <p:txBody>
          <a:bodyPr/>
          <a:lstStyle>
            <a:lvl1pPr>
              <a:defRPr/>
            </a:lvl1pPr>
          </a:lstStyle>
          <a:p>
            <a:fld id="{A908E87F-2468-4ECF-99E0-3602CBDC117B}" type="slidenum">
              <a:rPr lang="ru-RU" altLang="ru-RU"/>
              <a:pPr/>
              <a:t>‹#›</a:t>
            </a:fld>
            <a:endParaRPr lang="ru-RU" altLang="ru-RU"/>
          </a:p>
        </p:txBody>
      </p:sp>
    </p:spTree>
    <p:extLst>
      <p:ext uri="{BB962C8B-B14F-4D97-AF65-F5344CB8AC3E}">
        <p14:creationId xmlns:p14="http://schemas.microsoft.com/office/powerpoint/2010/main" val="3506573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4"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Rectangle 8"/>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ru-RU" smtClean="0"/>
              <a:t>Образец заголовка</a:t>
            </a:r>
            <a:endParaRPr lang="en-US" dirty="0"/>
          </a:p>
        </p:txBody>
      </p:sp>
      <p:sp>
        <p:nvSpPr>
          <p:cNvPr id="3" name="Text Placeholder 2"/>
          <p:cNvSpPr>
            <a:spLocks noGrp="1"/>
          </p:cNvSpPr>
          <p:nvPr>
            <p:ph type="body" idx="1"/>
          </p:nvPr>
        </p:nvSpPr>
        <p:spPr>
          <a:xfrm>
            <a:off x="2022438" y="4607511"/>
            <a:ext cx="5970494" cy="835460"/>
          </a:xfrm>
        </p:spPr>
        <p:txBody>
          <a:bodyPr/>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8" name="Date Placeholder 3"/>
          <p:cNvSpPr>
            <a:spLocks noGrp="1"/>
          </p:cNvSpPr>
          <p:nvPr>
            <p:ph type="dt" sz="half" idx="10"/>
          </p:nvPr>
        </p:nvSpPr>
        <p:spPr/>
        <p:txBody>
          <a:bodyPr/>
          <a:lstStyle>
            <a:lvl1pPr>
              <a:defRPr/>
            </a:lvl1pPr>
          </a:lstStyle>
          <a:p>
            <a:pPr>
              <a:defRPr/>
            </a:pPr>
            <a:fld id="{01D9C0B8-2DE1-4DA2-8A10-33E759273F37}" type="datetimeFigureOut">
              <a:rPr lang="ru-RU"/>
              <a:pPr>
                <a:defRPr/>
              </a:pPr>
              <a:t>21.09.2022</a:t>
            </a:fld>
            <a:endParaRPr lang="ru-RU"/>
          </a:p>
        </p:txBody>
      </p:sp>
      <p:sp>
        <p:nvSpPr>
          <p:cNvPr id="9" name="Footer Placeholder 4"/>
          <p:cNvSpPr>
            <a:spLocks noGrp="1"/>
          </p:cNvSpPr>
          <p:nvPr>
            <p:ph type="ftr" sz="quarter" idx="11"/>
          </p:nvPr>
        </p:nvSpPr>
        <p:spPr/>
        <p:txBody>
          <a:bodyPr/>
          <a:lstStyle>
            <a:lvl1pPr>
              <a:defRPr/>
            </a:lvl1pPr>
          </a:lstStyle>
          <a:p>
            <a:pPr>
              <a:defRPr/>
            </a:pPr>
            <a:endParaRPr lang="ru-RU"/>
          </a:p>
        </p:txBody>
      </p:sp>
      <p:sp>
        <p:nvSpPr>
          <p:cNvPr id="10" name="Slide Number Placeholder 5"/>
          <p:cNvSpPr>
            <a:spLocks noGrp="1"/>
          </p:cNvSpPr>
          <p:nvPr>
            <p:ph type="sldNum" sz="quarter" idx="12"/>
          </p:nvPr>
        </p:nvSpPr>
        <p:spPr/>
        <p:txBody>
          <a:bodyPr/>
          <a:lstStyle>
            <a:lvl1pPr>
              <a:defRPr/>
            </a:lvl1pPr>
          </a:lstStyle>
          <a:p>
            <a:fld id="{4E6F7D7F-0B93-4E9F-9249-E4E8DB88963B}" type="slidenum">
              <a:rPr lang="ru-RU" altLang="ru-RU"/>
              <a:pPr/>
              <a:t>‹#›</a:t>
            </a:fld>
            <a:endParaRPr lang="ru-RU" altLang="ru-RU"/>
          </a:p>
        </p:txBody>
      </p:sp>
    </p:spTree>
    <p:extLst>
      <p:ext uri="{BB962C8B-B14F-4D97-AF65-F5344CB8AC3E}">
        <p14:creationId xmlns:p14="http://schemas.microsoft.com/office/powerpoint/2010/main" val="2307731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ru-RU" smtClean="0"/>
              <a:t>Образец заголовка</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Date Placeholder 3"/>
          <p:cNvSpPr>
            <a:spLocks noGrp="1"/>
          </p:cNvSpPr>
          <p:nvPr>
            <p:ph type="dt" sz="half" idx="15"/>
          </p:nvPr>
        </p:nvSpPr>
        <p:spPr/>
        <p:txBody>
          <a:bodyPr/>
          <a:lstStyle>
            <a:lvl1pPr>
              <a:defRPr/>
            </a:lvl1pPr>
          </a:lstStyle>
          <a:p>
            <a:pPr>
              <a:defRPr/>
            </a:pPr>
            <a:fld id="{D27E10A1-6E4C-4E5A-B035-D6F44AD23158}" type="datetimeFigureOut">
              <a:rPr lang="ru-RU"/>
              <a:pPr>
                <a:defRPr/>
              </a:pPr>
              <a:t>21.09.2022</a:t>
            </a:fld>
            <a:endParaRPr lang="ru-RU"/>
          </a:p>
        </p:txBody>
      </p:sp>
      <p:sp>
        <p:nvSpPr>
          <p:cNvPr id="6" name="Footer Placeholder 4"/>
          <p:cNvSpPr>
            <a:spLocks noGrp="1"/>
          </p:cNvSpPr>
          <p:nvPr>
            <p:ph type="ftr" sz="quarter" idx="16"/>
          </p:nvPr>
        </p:nvSpPr>
        <p:spPr/>
        <p:txBody>
          <a:bodyPr/>
          <a:lstStyle>
            <a:lvl1pPr>
              <a:defRPr/>
            </a:lvl1pPr>
          </a:lstStyle>
          <a:p>
            <a:pPr>
              <a:defRPr/>
            </a:pPr>
            <a:endParaRPr lang="ru-RU"/>
          </a:p>
        </p:txBody>
      </p:sp>
      <p:sp>
        <p:nvSpPr>
          <p:cNvPr id="7" name="Slide Number Placeholder 5"/>
          <p:cNvSpPr>
            <a:spLocks noGrp="1"/>
          </p:cNvSpPr>
          <p:nvPr>
            <p:ph type="sldNum" sz="quarter" idx="17"/>
          </p:nvPr>
        </p:nvSpPr>
        <p:spPr/>
        <p:txBody>
          <a:bodyPr/>
          <a:lstStyle>
            <a:lvl1pPr>
              <a:defRPr/>
            </a:lvl1pPr>
          </a:lstStyle>
          <a:p>
            <a:fld id="{77EA2B3E-5E9E-48BC-988D-5ACAFE87D318}" type="slidenum">
              <a:rPr lang="ru-RU" altLang="ru-RU"/>
              <a:pPr/>
              <a:t>‹#›</a:t>
            </a:fld>
            <a:endParaRPr lang="ru-RU" altLang="ru-RU"/>
          </a:p>
        </p:txBody>
      </p:sp>
    </p:spTree>
    <p:extLst>
      <p:ext uri="{BB962C8B-B14F-4D97-AF65-F5344CB8AC3E}">
        <p14:creationId xmlns:p14="http://schemas.microsoft.com/office/powerpoint/2010/main" val="2458496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0" name="Title 9"/>
          <p:cNvSpPr>
            <a:spLocks noGrp="1"/>
          </p:cNvSpPr>
          <p:nvPr>
            <p:ph type="title"/>
          </p:nvPr>
        </p:nvSpPr>
        <p:spPr/>
        <p:txBody>
          <a:bodyPr/>
          <a:lstStyle/>
          <a:p>
            <a:r>
              <a:rPr lang="ru-RU" smtClean="0"/>
              <a:t>Образец заголовка</a:t>
            </a:r>
            <a:endParaRPr lang="en-US" dirty="0"/>
          </a:p>
        </p:txBody>
      </p:sp>
      <p:sp>
        <p:nvSpPr>
          <p:cNvPr id="7" name="Date Placeholder 3"/>
          <p:cNvSpPr>
            <a:spLocks noGrp="1"/>
          </p:cNvSpPr>
          <p:nvPr>
            <p:ph type="dt" sz="half" idx="10"/>
          </p:nvPr>
        </p:nvSpPr>
        <p:spPr/>
        <p:txBody>
          <a:bodyPr/>
          <a:lstStyle>
            <a:lvl1pPr>
              <a:defRPr/>
            </a:lvl1pPr>
          </a:lstStyle>
          <a:p>
            <a:pPr>
              <a:defRPr/>
            </a:pPr>
            <a:fld id="{345F29D3-1CA6-4C3B-9706-91E811B0DAE4}" type="datetimeFigureOut">
              <a:rPr lang="ru-RU"/>
              <a:pPr>
                <a:defRPr/>
              </a:pPr>
              <a:t>21.09.2022</a:t>
            </a:fld>
            <a:endParaRPr lang="ru-RU"/>
          </a:p>
        </p:txBody>
      </p:sp>
      <p:sp>
        <p:nvSpPr>
          <p:cNvPr id="8" name="Footer Placeholder 4"/>
          <p:cNvSpPr>
            <a:spLocks noGrp="1"/>
          </p:cNvSpPr>
          <p:nvPr>
            <p:ph type="ftr" sz="quarter" idx="11"/>
          </p:nvPr>
        </p:nvSpPr>
        <p:spPr/>
        <p:txBody>
          <a:bodyPr/>
          <a:lstStyle>
            <a:lvl1pPr>
              <a:defRPr/>
            </a:lvl1pPr>
          </a:lstStyle>
          <a:p>
            <a:pPr>
              <a:defRPr/>
            </a:pPr>
            <a:endParaRPr lang="ru-RU"/>
          </a:p>
        </p:txBody>
      </p:sp>
      <p:sp>
        <p:nvSpPr>
          <p:cNvPr id="9" name="Slide Number Placeholder 5"/>
          <p:cNvSpPr>
            <a:spLocks noGrp="1"/>
          </p:cNvSpPr>
          <p:nvPr>
            <p:ph type="sldNum" sz="quarter" idx="12"/>
          </p:nvPr>
        </p:nvSpPr>
        <p:spPr/>
        <p:txBody>
          <a:bodyPr/>
          <a:lstStyle>
            <a:lvl1pPr>
              <a:defRPr/>
            </a:lvl1pPr>
          </a:lstStyle>
          <a:p>
            <a:fld id="{9637BF92-5ED6-4113-A27E-E6CDC68CDAFC}" type="slidenum">
              <a:rPr lang="ru-RU" altLang="ru-RU"/>
              <a:pPr/>
              <a:t>‹#›</a:t>
            </a:fld>
            <a:endParaRPr lang="ru-RU" altLang="ru-RU"/>
          </a:p>
        </p:txBody>
      </p:sp>
    </p:spTree>
    <p:extLst>
      <p:ext uri="{BB962C8B-B14F-4D97-AF65-F5344CB8AC3E}">
        <p14:creationId xmlns:p14="http://schemas.microsoft.com/office/powerpoint/2010/main" val="406749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3"/>
          <p:cNvSpPr>
            <a:spLocks noGrp="1"/>
          </p:cNvSpPr>
          <p:nvPr>
            <p:ph type="dt" sz="half" idx="10"/>
          </p:nvPr>
        </p:nvSpPr>
        <p:spPr/>
        <p:txBody>
          <a:bodyPr/>
          <a:lstStyle>
            <a:lvl1pPr>
              <a:defRPr/>
            </a:lvl1pPr>
          </a:lstStyle>
          <a:p>
            <a:pPr>
              <a:defRPr/>
            </a:pPr>
            <a:fld id="{FFDDC4AD-7756-44B4-8F4D-F6EED7F2A27D}" type="datetimeFigureOut">
              <a:rPr lang="ru-RU"/>
              <a:pPr>
                <a:defRPr/>
              </a:pPr>
              <a:t>21.09.2022</a:t>
            </a:fld>
            <a:endParaRPr lang="ru-RU"/>
          </a:p>
        </p:txBody>
      </p:sp>
      <p:sp>
        <p:nvSpPr>
          <p:cNvPr id="4" name="Footer Placeholder 4"/>
          <p:cNvSpPr>
            <a:spLocks noGrp="1"/>
          </p:cNvSpPr>
          <p:nvPr>
            <p:ph type="ftr" sz="quarter" idx="11"/>
          </p:nvPr>
        </p:nvSpPr>
        <p:spPr/>
        <p:txBody>
          <a:bodyPr/>
          <a:lstStyle>
            <a:lvl1pPr>
              <a:defRPr/>
            </a:lvl1pPr>
          </a:lstStyle>
          <a:p>
            <a:pPr>
              <a:defRPr/>
            </a:pPr>
            <a:endParaRPr lang="ru-RU"/>
          </a:p>
        </p:txBody>
      </p:sp>
      <p:sp>
        <p:nvSpPr>
          <p:cNvPr id="5" name="Slide Number Placeholder 5"/>
          <p:cNvSpPr>
            <a:spLocks noGrp="1"/>
          </p:cNvSpPr>
          <p:nvPr>
            <p:ph type="sldNum" sz="quarter" idx="12"/>
          </p:nvPr>
        </p:nvSpPr>
        <p:spPr/>
        <p:txBody>
          <a:bodyPr/>
          <a:lstStyle>
            <a:lvl1pPr>
              <a:defRPr/>
            </a:lvl1pPr>
          </a:lstStyle>
          <a:p>
            <a:fld id="{9F4D0729-301F-4D3B-BFBA-60599EA031E4}" type="slidenum">
              <a:rPr lang="ru-RU" altLang="ru-RU"/>
              <a:pPr/>
              <a:t>‹#›</a:t>
            </a:fld>
            <a:endParaRPr lang="ru-RU" altLang="ru-RU"/>
          </a:p>
        </p:txBody>
      </p:sp>
    </p:spTree>
    <p:extLst>
      <p:ext uri="{BB962C8B-B14F-4D97-AF65-F5344CB8AC3E}">
        <p14:creationId xmlns:p14="http://schemas.microsoft.com/office/powerpoint/2010/main" val="116670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7ED652B-491C-4635-BC0C-903595FDC4E8}" type="datetimeFigureOut">
              <a:rPr lang="ru-RU"/>
              <a:pPr>
                <a:defRPr/>
              </a:pPr>
              <a:t>21.09.2022</a:t>
            </a:fld>
            <a:endParaRPr lang="ru-RU"/>
          </a:p>
        </p:txBody>
      </p:sp>
      <p:sp>
        <p:nvSpPr>
          <p:cNvPr id="3" name="Footer Placeholder 4"/>
          <p:cNvSpPr>
            <a:spLocks noGrp="1"/>
          </p:cNvSpPr>
          <p:nvPr>
            <p:ph type="ftr" sz="quarter" idx="11"/>
          </p:nvPr>
        </p:nvSpPr>
        <p:spPr/>
        <p:txBody>
          <a:bodyPr/>
          <a:lstStyle>
            <a:lvl1pPr>
              <a:defRPr/>
            </a:lvl1pPr>
          </a:lstStyle>
          <a:p>
            <a:pPr>
              <a:defRPr/>
            </a:pPr>
            <a:endParaRPr lang="ru-RU"/>
          </a:p>
        </p:txBody>
      </p:sp>
      <p:sp>
        <p:nvSpPr>
          <p:cNvPr id="4" name="Slide Number Placeholder 5"/>
          <p:cNvSpPr>
            <a:spLocks noGrp="1"/>
          </p:cNvSpPr>
          <p:nvPr>
            <p:ph type="sldNum" sz="quarter" idx="12"/>
          </p:nvPr>
        </p:nvSpPr>
        <p:spPr/>
        <p:txBody>
          <a:bodyPr/>
          <a:lstStyle>
            <a:lvl1pPr>
              <a:defRPr/>
            </a:lvl1pPr>
          </a:lstStyle>
          <a:p>
            <a:fld id="{569F1931-C2D8-4CAE-BD25-88EEE575AED9}" type="slidenum">
              <a:rPr lang="ru-RU" altLang="ru-RU"/>
              <a:pPr/>
              <a:t>‹#›</a:t>
            </a:fld>
            <a:endParaRPr lang="ru-RU" altLang="ru-RU"/>
          </a:p>
        </p:txBody>
      </p:sp>
    </p:spTree>
    <p:extLst>
      <p:ext uri="{BB962C8B-B14F-4D97-AF65-F5344CB8AC3E}">
        <p14:creationId xmlns:p14="http://schemas.microsoft.com/office/powerpoint/2010/main" val="3453620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lstStyle>
            <a:lvl1pPr marL="228600" indent="-228600" algn="l">
              <a:defRPr sz="2800" b="1">
                <a:effectLst/>
              </a:defRPr>
            </a:lvl1pPr>
          </a:lstStyle>
          <a:p>
            <a:r>
              <a:rPr lang="ru-RU" smtClean="0"/>
              <a:t>Образец заголовка</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3"/>
          <p:cNvSpPr>
            <a:spLocks noGrp="1"/>
          </p:cNvSpPr>
          <p:nvPr>
            <p:ph type="dt" sz="half" idx="10"/>
          </p:nvPr>
        </p:nvSpPr>
        <p:spPr/>
        <p:txBody>
          <a:bodyPr/>
          <a:lstStyle>
            <a:lvl1pPr>
              <a:defRPr/>
            </a:lvl1pPr>
          </a:lstStyle>
          <a:p>
            <a:pPr>
              <a:defRPr/>
            </a:pPr>
            <a:fld id="{3EEED8B9-E38F-4147-B298-8372B342796B}" type="datetimeFigureOut">
              <a:rPr lang="ru-RU"/>
              <a:pPr>
                <a:defRPr/>
              </a:pPr>
              <a:t>21.09.2022</a:t>
            </a:fld>
            <a:endParaRPr lang="ru-RU"/>
          </a:p>
        </p:txBody>
      </p:sp>
      <p:sp>
        <p:nvSpPr>
          <p:cNvPr id="6" name="Footer Placeholder 4"/>
          <p:cNvSpPr>
            <a:spLocks noGrp="1"/>
          </p:cNvSpPr>
          <p:nvPr>
            <p:ph type="ftr" sz="quarter" idx="11"/>
          </p:nvPr>
        </p:nvSpPr>
        <p:spPr/>
        <p:txBody>
          <a:bodyPr/>
          <a:lstStyle>
            <a:lvl1pPr>
              <a:defRPr/>
            </a:lvl1pPr>
          </a:lstStyle>
          <a:p>
            <a:pPr>
              <a:defRPr/>
            </a:pPr>
            <a:endParaRPr lang="ru-RU"/>
          </a:p>
        </p:txBody>
      </p:sp>
      <p:sp>
        <p:nvSpPr>
          <p:cNvPr id="7" name="Slide Number Placeholder 5"/>
          <p:cNvSpPr>
            <a:spLocks noGrp="1"/>
          </p:cNvSpPr>
          <p:nvPr>
            <p:ph type="sldNum" sz="quarter" idx="12"/>
          </p:nvPr>
        </p:nvSpPr>
        <p:spPr/>
        <p:txBody>
          <a:bodyPr/>
          <a:lstStyle>
            <a:lvl1pPr>
              <a:defRPr/>
            </a:lvl1pPr>
          </a:lstStyle>
          <a:p>
            <a:fld id="{A4C79859-DA42-417F-B0A5-426C411F3814}" type="slidenum">
              <a:rPr lang="ru-RU" altLang="ru-RU"/>
              <a:pPr/>
              <a:t>‹#›</a:t>
            </a:fld>
            <a:endParaRPr lang="ru-RU" altLang="ru-RU"/>
          </a:p>
        </p:txBody>
      </p:sp>
    </p:spTree>
    <p:extLst>
      <p:ext uri="{BB962C8B-B14F-4D97-AF65-F5344CB8AC3E}">
        <p14:creationId xmlns:p14="http://schemas.microsoft.com/office/powerpoint/2010/main" val="211355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5"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Rectangle 9"/>
          <p:cNvSpPr/>
          <p:nvPr/>
        </p:nvSpPr>
        <p:spPr>
          <a:xfrm>
            <a:off x="0" y="2652713"/>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rtlCol="0">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smtClean="0"/>
              <a:t>Вставка рисунка</a:t>
            </a:r>
            <a:endParaRPr lang="en-US" noProof="0"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 name="Title 1"/>
          <p:cNvSpPr>
            <a:spLocks noGrp="1"/>
          </p:cNvSpPr>
          <p:nvPr>
            <p:ph type="title"/>
          </p:nvPr>
        </p:nvSpPr>
        <p:spPr>
          <a:xfrm>
            <a:off x="727268" y="4464421"/>
            <a:ext cx="6383538" cy="1143000"/>
          </a:xfrm>
        </p:spPr>
        <p:txBody>
          <a:bodyPr anchor="b"/>
          <a:lstStyle>
            <a:lvl1pPr algn="l">
              <a:defRPr sz="4600" b="1"/>
            </a:lvl1pPr>
          </a:lstStyle>
          <a:p>
            <a:r>
              <a:rPr lang="ru-RU" smtClean="0"/>
              <a:t>Образец заголовка</a:t>
            </a:r>
            <a:endParaRPr lang="en-US" dirty="0"/>
          </a:p>
        </p:txBody>
      </p:sp>
      <p:sp>
        <p:nvSpPr>
          <p:cNvPr id="9" name="Date Placeholder 4"/>
          <p:cNvSpPr>
            <a:spLocks noGrp="1"/>
          </p:cNvSpPr>
          <p:nvPr>
            <p:ph type="dt" sz="half" idx="10"/>
          </p:nvPr>
        </p:nvSpPr>
        <p:spPr/>
        <p:txBody>
          <a:bodyPr/>
          <a:lstStyle>
            <a:lvl1pPr>
              <a:defRPr/>
            </a:lvl1pPr>
          </a:lstStyle>
          <a:p>
            <a:pPr>
              <a:defRPr/>
            </a:pPr>
            <a:fld id="{61765F0D-BCA9-4933-90F5-CBFD054C778E}" type="datetimeFigureOut">
              <a:rPr lang="ru-RU"/>
              <a:pPr>
                <a:defRPr/>
              </a:pPr>
              <a:t>21.09.2022</a:t>
            </a:fld>
            <a:endParaRPr lang="ru-RU"/>
          </a:p>
        </p:txBody>
      </p:sp>
      <p:sp>
        <p:nvSpPr>
          <p:cNvPr id="10" name="Footer Placeholder 5"/>
          <p:cNvSpPr>
            <a:spLocks noGrp="1"/>
          </p:cNvSpPr>
          <p:nvPr>
            <p:ph type="ftr" sz="quarter" idx="11"/>
          </p:nvPr>
        </p:nvSpPr>
        <p:spPr/>
        <p:txBody>
          <a:bodyPr/>
          <a:lstStyle>
            <a:lvl1pPr>
              <a:defRPr/>
            </a:lvl1pPr>
          </a:lstStyle>
          <a:p>
            <a:pPr>
              <a:defRPr/>
            </a:pPr>
            <a:endParaRPr lang="ru-RU"/>
          </a:p>
        </p:txBody>
      </p:sp>
      <p:sp>
        <p:nvSpPr>
          <p:cNvPr id="11" name="Slide Number Placeholder 6"/>
          <p:cNvSpPr>
            <a:spLocks noGrp="1"/>
          </p:cNvSpPr>
          <p:nvPr>
            <p:ph type="sldNum" sz="quarter" idx="12"/>
          </p:nvPr>
        </p:nvSpPr>
        <p:spPr/>
        <p:txBody>
          <a:bodyPr/>
          <a:lstStyle>
            <a:lvl1pPr>
              <a:defRPr/>
            </a:lvl1pPr>
          </a:lstStyle>
          <a:p>
            <a:fld id="{DE0B87D5-AAE9-4F15-BC60-373C52923B13}" type="slidenum">
              <a:rPr lang="ru-RU" altLang="ru-RU"/>
              <a:pPr/>
              <a:t>‹#›</a:t>
            </a:fld>
            <a:endParaRPr lang="ru-RU" altLang="ru-RU"/>
          </a:p>
        </p:txBody>
      </p:sp>
    </p:spTree>
    <p:extLst>
      <p:ext uri="{BB962C8B-B14F-4D97-AF65-F5344CB8AC3E}">
        <p14:creationId xmlns:p14="http://schemas.microsoft.com/office/powerpoint/2010/main" val="423190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Rectangle 8"/>
          <p:cNvSpPr/>
          <p:nvPr/>
        </p:nvSpPr>
        <p:spPr>
          <a:xfrm>
            <a:off x="0" y="3768725"/>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Placeholder 1"/>
          <p:cNvSpPr>
            <a:spLocks noGrp="1"/>
          </p:cNvSpPr>
          <p:nvPr>
            <p:ph type="title"/>
          </p:nvPr>
        </p:nvSpPr>
        <p:spPr>
          <a:xfrm>
            <a:off x="1793875" y="4371975"/>
            <a:ext cx="6511925" cy="1143000"/>
          </a:xfrm>
          <a:prstGeom prst="rect">
            <a:avLst/>
          </a:prstGeom>
          <a:effectLst/>
        </p:spPr>
        <p:txBody>
          <a:bodyPr vert="horz" lIns="91440" tIns="45720" rIns="91440" bIns="45720" rtlCol="0" anchor="t" anchorCtr="0">
            <a:noAutofit/>
          </a:bodyPr>
          <a:lstStyle/>
          <a:p>
            <a:r>
              <a:rPr lang="ru-RU" smtClean="0"/>
              <a:t>Образец заголовка</a:t>
            </a:r>
            <a:endParaRPr lang="en-US" dirty="0"/>
          </a:p>
        </p:txBody>
      </p:sp>
      <p:sp>
        <p:nvSpPr>
          <p:cNvPr id="1037" name="Text Placeholder 2"/>
          <p:cNvSpPr>
            <a:spLocks noGrp="1"/>
          </p:cNvSpPr>
          <p:nvPr>
            <p:ph type="body" idx="1"/>
          </p:nvPr>
        </p:nvSpPr>
        <p:spPr bwMode="auto">
          <a:xfrm>
            <a:off x="1143000" y="731838"/>
            <a:ext cx="6400800" cy="34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latin typeface="Arial" charset="0"/>
                <a:cs typeface="Arial" charset="0"/>
              </a:defRPr>
            </a:lvl1pPr>
          </a:lstStyle>
          <a:p>
            <a:pPr>
              <a:defRPr/>
            </a:pPr>
            <a:fld id="{8337CDC5-29BE-4D39-8A17-C81F05F50321}" type="datetimeFigureOut">
              <a:rPr lang="ru-RU"/>
              <a:pPr>
                <a:defRPr/>
              </a:pPr>
              <a:t>21.09.2022</a:t>
            </a:fld>
            <a:endParaRPr lang="ru-RU"/>
          </a:p>
        </p:txBody>
      </p:sp>
      <p:sp>
        <p:nvSpPr>
          <p:cNvPr id="5" name="Footer Placeholder 4"/>
          <p:cNvSpPr>
            <a:spLocks noGrp="1"/>
          </p:cNvSpPr>
          <p:nvPr>
            <p:ph type="ftr" sz="quarter" idx="3"/>
          </p:nvPr>
        </p:nvSpPr>
        <p:spPr>
          <a:xfrm>
            <a:off x="457200" y="6172200"/>
            <a:ext cx="3352800" cy="365125"/>
          </a:xfrm>
          <a:prstGeom prst="rect">
            <a:avLst/>
          </a:prstGeom>
        </p:spPr>
        <p:txBody>
          <a:bodyPr vert="horz" lIns="91440" tIns="45720" rIns="91440" bIns="45720" rtlCol="0" anchor="ctr"/>
          <a:lstStyle>
            <a:lvl1pPr algn="l">
              <a:defRPr sz="1100" b="1">
                <a:solidFill>
                  <a:schemeClr val="tx1">
                    <a:lumMod val="50000"/>
                    <a:lumOff val="50000"/>
                  </a:schemeClr>
                </a:solidFill>
                <a:latin typeface="Arial" charset="0"/>
                <a:cs typeface="Arial" charset="0"/>
              </a:defRPr>
            </a:lvl1pPr>
          </a:lstStyle>
          <a:p>
            <a:pPr>
              <a:defRPr/>
            </a:pPr>
            <a:endParaRPr lang="ru-RU"/>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7F7F7F"/>
                </a:solidFill>
              </a:defRPr>
            </a:lvl1pPr>
          </a:lstStyle>
          <a:p>
            <a:fld id="{E81C562B-43AC-47F1-9674-57C7CE50D013}"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3747" r:id="rId1"/>
    <p:sldLayoutId id="2147483739" r:id="rId2"/>
    <p:sldLayoutId id="2147483748" r:id="rId3"/>
    <p:sldLayoutId id="2147483740" r:id="rId4"/>
    <p:sldLayoutId id="2147483741" r:id="rId5"/>
    <p:sldLayoutId id="2147483742" r:id="rId6"/>
    <p:sldLayoutId id="2147483743" r:id="rId7"/>
    <p:sldLayoutId id="2147483744" r:id="rId8"/>
    <p:sldLayoutId id="2147483749" r:id="rId9"/>
    <p:sldLayoutId id="2147483745" r:id="rId10"/>
    <p:sldLayoutId id="2147483746" r:id="rId11"/>
  </p:sldLayoutIdLst>
  <p:timing>
    <p:tnLst>
      <p:par>
        <p:cTn id="1" dur="indefinite" restart="never" nodeType="tmRoot"/>
      </p:par>
    </p:tnLst>
  </p:timing>
  <p:txStyles>
    <p:titleStyle>
      <a:lvl1pPr marL="319088" indent="-319088" algn="r" rtl="0" eaLnBrk="0" fontAlgn="base" hangingPunct="0">
        <a:spcBef>
          <a:spcPct val="0"/>
        </a:spcBef>
        <a:spcAft>
          <a:spcPct val="0"/>
        </a:spcAft>
        <a:buClr>
          <a:srgbClr val="C3260C"/>
        </a:buClr>
        <a:buSzPct val="128000"/>
        <a:buFont typeface="Georgia" panose="02040502050405020303" pitchFamily="18" charset="0"/>
        <a:buChar char="*"/>
        <a:defRPr sz="4600" b="1"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marL="319088" indent="-319088" algn="r" rtl="0" eaLnBrk="0" fontAlgn="base" hangingPunct="0">
        <a:spcBef>
          <a:spcPct val="0"/>
        </a:spcBef>
        <a:spcAft>
          <a:spcPct val="0"/>
        </a:spcAft>
        <a:buClr>
          <a:srgbClr val="C3260C"/>
        </a:buClr>
        <a:buSzPct val="128000"/>
        <a:buFont typeface="Georgia" panose="02040502050405020303" pitchFamily="18" charset="0"/>
        <a:buChar char="*"/>
        <a:defRPr sz="4600" b="1">
          <a:solidFill>
            <a:schemeClr val="tx1"/>
          </a:solidFill>
          <a:latin typeface="Trebuchet MS" pitchFamily="34" charset="0"/>
        </a:defRPr>
      </a:lvl2pPr>
      <a:lvl3pPr marL="319088" indent="-319088" algn="r" rtl="0" eaLnBrk="0" fontAlgn="base" hangingPunct="0">
        <a:spcBef>
          <a:spcPct val="0"/>
        </a:spcBef>
        <a:spcAft>
          <a:spcPct val="0"/>
        </a:spcAft>
        <a:buClr>
          <a:srgbClr val="C3260C"/>
        </a:buClr>
        <a:buSzPct val="128000"/>
        <a:buFont typeface="Georgia" panose="02040502050405020303" pitchFamily="18" charset="0"/>
        <a:buChar char="*"/>
        <a:defRPr sz="4600" b="1">
          <a:solidFill>
            <a:schemeClr val="tx1"/>
          </a:solidFill>
          <a:latin typeface="Trebuchet MS" pitchFamily="34" charset="0"/>
        </a:defRPr>
      </a:lvl3pPr>
      <a:lvl4pPr marL="319088" indent="-319088" algn="r" rtl="0" eaLnBrk="0" fontAlgn="base" hangingPunct="0">
        <a:spcBef>
          <a:spcPct val="0"/>
        </a:spcBef>
        <a:spcAft>
          <a:spcPct val="0"/>
        </a:spcAft>
        <a:buClr>
          <a:srgbClr val="C3260C"/>
        </a:buClr>
        <a:buSzPct val="128000"/>
        <a:buFont typeface="Georgia" panose="02040502050405020303" pitchFamily="18" charset="0"/>
        <a:buChar char="*"/>
        <a:defRPr sz="4600" b="1">
          <a:solidFill>
            <a:schemeClr val="tx1"/>
          </a:solidFill>
          <a:latin typeface="Trebuchet MS" pitchFamily="34" charset="0"/>
        </a:defRPr>
      </a:lvl4pPr>
      <a:lvl5pPr marL="319088" indent="-319088" algn="r" rtl="0" eaLnBrk="0" fontAlgn="base" hangingPunct="0">
        <a:spcBef>
          <a:spcPct val="0"/>
        </a:spcBef>
        <a:spcAft>
          <a:spcPct val="0"/>
        </a:spcAft>
        <a:buClr>
          <a:srgbClr val="C3260C"/>
        </a:buClr>
        <a:buSzPct val="128000"/>
        <a:buFont typeface="Georgia" panose="02040502050405020303" pitchFamily="18" charset="0"/>
        <a:buChar char="*"/>
        <a:defRPr sz="4600" b="1">
          <a:solidFill>
            <a:schemeClr val="tx1"/>
          </a:solidFill>
          <a:latin typeface="Trebuchet MS"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563" algn="l" rtl="0" eaLnBrk="0" fontAlgn="base" hangingPunct="0">
        <a:spcBef>
          <a:spcPct val="20000"/>
        </a:spcBef>
        <a:spcAft>
          <a:spcPts val="300"/>
        </a:spcAft>
        <a:buClr>
          <a:srgbClr val="C3260C"/>
        </a:buClr>
        <a:buSzPct val="130000"/>
        <a:buFont typeface="Georgia" panose="02040502050405020303" pitchFamily="18" charset="0"/>
        <a:buChar char="*"/>
        <a:defRPr sz="2200" kern="1200">
          <a:solidFill>
            <a:srgbClr val="404040"/>
          </a:solidFill>
          <a:latin typeface="+mn-lt"/>
          <a:ea typeface="+mn-ea"/>
          <a:cs typeface="+mn-cs"/>
        </a:defRPr>
      </a:lvl1pPr>
      <a:lvl2pPr marL="547688" indent="-182563" algn="l" rtl="0" eaLnBrk="0" fontAlgn="base" hangingPunct="0">
        <a:spcBef>
          <a:spcPct val="20000"/>
        </a:spcBef>
        <a:spcAft>
          <a:spcPts val="300"/>
        </a:spcAft>
        <a:buClr>
          <a:srgbClr val="C3260C"/>
        </a:buClr>
        <a:buSzPct val="130000"/>
        <a:buFont typeface="Georgia" panose="02040502050405020303" pitchFamily="18" charset="0"/>
        <a:buChar char="*"/>
        <a:defRPr sz="2000" kern="1200">
          <a:solidFill>
            <a:srgbClr val="404040"/>
          </a:solidFill>
          <a:latin typeface="+mn-lt"/>
          <a:ea typeface="+mn-ea"/>
          <a:cs typeface="+mn-cs"/>
        </a:defRPr>
      </a:lvl2pPr>
      <a:lvl3pPr marL="822325" indent="-182563" algn="l" rtl="0" eaLnBrk="0" fontAlgn="base" hangingPunct="0">
        <a:spcBef>
          <a:spcPct val="20000"/>
        </a:spcBef>
        <a:spcAft>
          <a:spcPts val="300"/>
        </a:spcAft>
        <a:buClr>
          <a:srgbClr val="C3260C"/>
        </a:buClr>
        <a:buSzPct val="130000"/>
        <a:buFont typeface="Georgia" panose="02040502050405020303" pitchFamily="18" charset="0"/>
        <a:buChar char="*"/>
        <a:defRPr kern="1200">
          <a:solidFill>
            <a:srgbClr val="404040"/>
          </a:solidFill>
          <a:latin typeface="+mn-lt"/>
          <a:ea typeface="+mn-ea"/>
          <a:cs typeface="+mn-cs"/>
        </a:defRPr>
      </a:lvl3pPr>
      <a:lvl4pPr marL="1096963" indent="-182563" algn="l" rtl="0" eaLnBrk="0" fontAlgn="base" hangingPunct="0">
        <a:spcBef>
          <a:spcPct val="20000"/>
        </a:spcBef>
        <a:spcAft>
          <a:spcPts val="300"/>
        </a:spcAft>
        <a:buClr>
          <a:srgbClr val="C3260C"/>
        </a:buClr>
        <a:buSzPct val="130000"/>
        <a:buFont typeface="Georgia" panose="02040502050405020303" pitchFamily="18" charset="0"/>
        <a:buChar char="*"/>
        <a:defRPr sz="1600" kern="1200">
          <a:solidFill>
            <a:srgbClr val="404040"/>
          </a:solidFill>
          <a:latin typeface="+mn-lt"/>
          <a:ea typeface="+mn-ea"/>
          <a:cs typeface="+mn-cs"/>
        </a:defRPr>
      </a:lvl4pPr>
      <a:lvl5pPr marL="1389063" indent="-182563" algn="l" rtl="0" eaLnBrk="0" fontAlgn="base" hangingPunct="0">
        <a:spcBef>
          <a:spcPct val="20000"/>
        </a:spcBef>
        <a:spcAft>
          <a:spcPts val="300"/>
        </a:spcAft>
        <a:buClr>
          <a:srgbClr val="C3260C"/>
        </a:buClr>
        <a:buSzPct val="130000"/>
        <a:buFont typeface="Georgia" panose="02040502050405020303" pitchFamily="18" charset="0"/>
        <a:buChar char="*"/>
        <a:defRPr sz="1400" kern="1200">
          <a:solidFill>
            <a:srgbClr val="404040"/>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0" y="4365625"/>
            <a:ext cx="9144000" cy="1700213"/>
          </a:xfrm>
        </p:spPr>
        <p:txBody>
          <a:bodyPr rtlCol="0"/>
          <a:lstStyle/>
          <a:p>
            <a:pPr algn="ctr" eaLnBrk="1" fontAlgn="auto" hangingPunct="1">
              <a:spcAft>
                <a:spcPts val="0"/>
              </a:spcAft>
              <a:buClr>
                <a:schemeClr val="accent6">
                  <a:lumMod val="75000"/>
                </a:schemeClr>
              </a:buClr>
              <a:buFont typeface="Arial" pitchFamily="34" charset="0"/>
              <a:buNone/>
              <a:defRPr/>
            </a:pPr>
            <a:endParaRPr lang="uz-Cyrl-UZ" sz="3200" b="1" dirty="0" smtClean="0">
              <a:solidFill>
                <a:schemeClr val="tx1"/>
              </a:solidFill>
              <a:latin typeface="Times New Roman" pitchFamily="18" charset="0"/>
              <a:cs typeface="Times New Roman" pitchFamily="18" charset="0"/>
            </a:endParaRPr>
          </a:p>
          <a:p>
            <a:pPr algn="ctr" eaLnBrk="1" fontAlgn="auto" hangingPunct="1">
              <a:spcAft>
                <a:spcPts val="0"/>
              </a:spcAft>
              <a:buClr>
                <a:schemeClr val="accent6">
                  <a:lumMod val="75000"/>
                </a:schemeClr>
              </a:buClr>
              <a:buFont typeface="Arial" pitchFamily="34" charset="0"/>
              <a:buNone/>
              <a:defRPr/>
            </a:pPr>
            <a:r>
              <a:rPr lang="uz-Cyrl-UZ" sz="3200" b="1" dirty="0" smtClean="0">
                <a:solidFill>
                  <a:schemeClr val="tx1"/>
                </a:solidFill>
                <a:latin typeface="Times New Roman" pitchFamily="18" charset="0"/>
                <a:cs typeface="Times New Roman" pitchFamily="18" charset="0"/>
              </a:rPr>
              <a:t>Маърузачи: Назиров Бахтиёр Сафарович</a:t>
            </a:r>
          </a:p>
        </p:txBody>
      </p:sp>
      <p:sp>
        <p:nvSpPr>
          <p:cNvPr id="2" name="Заголовок 1"/>
          <p:cNvSpPr>
            <a:spLocks noGrp="1"/>
          </p:cNvSpPr>
          <p:nvPr>
            <p:ph type="ctrTitle"/>
          </p:nvPr>
        </p:nvSpPr>
        <p:spPr>
          <a:xfrm>
            <a:off x="0" y="836712"/>
            <a:ext cx="9144000" cy="2204864"/>
          </a:xfrm>
        </p:spPr>
        <p:txBody>
          <a:bodyPr/>
          <a:lstStyle/>
          <a:p>
            <a:pPr algn="ctr"/>
            <a:r>
              <a:rPr lang="en-US" sz="4400" dirty="0" smtClean="0">
                <a:effectLst/>
              </a:rPr>
              <a:t>10-mavzu</a:t>
            </a:r>
            <a:r>
              <a:rPr lang="en-US" sz="4400" dirty="0">
                <a:effectLst/>
              </a:rPr>
              <a:t>. </a:t>
            </a:r>
            <a:r>
              <a:rPr lang="en-US" sz="4400" dirty="0" err="1">
                <a:effectLst/>
              </a:rPr>
              <a:t>O‘rta</a:t>
            </a:r>
            <a:r>
              <a:rPr lang="en-US" sz="4400" dirty="0">
                <a:effectLst/>
              </a:rPr>
              <a:t> </a:t>
            </a:r>
            <a:r>
              <a:rPr lang="en-US" sz="4400" dirty="0" err="1">
                <a:effectLst/>
              </a:rPr>
              <a:t>Osiyo</a:t>
            </a:r>
            <a:r>
              <a:rPr lang="en-US" sz="4400" dirty="0">
                <a:effectLst/>
              </a:rPr>
              <a:t> </a:t>
            </a:r>
            <a:r>
              <a:rPr lang="en-US" sz="4400" dirty="0" err="1">
                <a:effectLst/>
              </a:rPr>
              <a:t>Ahamoniylar</a:t>
            </a:r>
            <a:r>
              <a:rPr lang="en-US" sz="4400" dirty="0">
                <a:effectLst/>
              </a:rPr>
              <a:t> </a:t>
            </a:r>
            <a:r>
              <a:rPr lang="en-US" sz="4400" dirty="0" err="1">
                <a:effectLst/>
              </a:rPr>
              <a:t>davlati</a:t>
            </a:r>
            <a:r>
              <a:rPr lang="en-US" sz="4400" dirty="0">
                <a:effectLst/>
              </a:rPr>
              <a:t> </a:t>
            </a:r>
            <a:r>
              <a:rPr lang="en-US" sz="4400" dirty="0" err="1">
                <a:effectLst/>
              </a:rPr>
              <a:t>tarkibida</a:t>
            </a:r>
            <a:r>
              <a:rPr lang="ru-RU" sz="4400" dirty="0">
                <a:effectLst/>
              </a:rPr>
              <a:t/>
            </a:r>
            <a:br>
              <a:rPr lang="ru-RU" sz="4400" dirty="0">
                <a:effectLst/>
              </a:rPr>
            </a:br>
            <a:r>
              <a:rPr lang="en-US" sz="4400" dirty="0">
                <a:effectLst/>
              </a:rPr>
              <a:t>(</a:t>
            </a:r>
            <a:r>
              <a:rPr lang="en-US" sz="4400" dirty="0" err="1">
                <a:effectLst/>
              </a:rPr>
              <a:t>mil.avv</a:t>
            </a:r>
            <a:r>
              <a:rPr lang="en-US" sz="4400" dirty="0">
                <a:effectLst/>
              </a:rPr>
              <a:t>. VI-IV </a:t>
            </a:r>
            <a:r>
              <a:rPr lang="en-US" sz="4400" dirty="0" err="1">
                <a:effectLst/>
              </a:rPr>
              <a:t>asrlar</a:t>
            </a:r>
            <a:r>
              <a:rPr lang="en-US" sz="4400" dirty="0">
                <a:effectLst/>
              </a:rPr>
              <a:t>)</a:t>
            </a:r>
            <a:endParaRPr lang="ru-RU" sz="4400"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1"/>
          <p:cNvSpPr>
            <a:spLocks noGrp="1"/>
          </p:cNvSpPr>
          <p:nvPr>
            <p:ph type="title"/>
          </p:nvPr>
        </p:nvSpPr>
        <p:spPr>
          <a:xfrm>
            <a:off x="214313" y="0"/>
            <a:ext cx="8229600" cy="439738"/>
          </a:xfrm>
        </p:spPr>
        <p:txBody>
          <a:bodyPr>
            <a:normAutofit fontScale="90000"/>
          </a:bodyPr>
          <a:lstStyle/>
          <a:p>
            <a:pPr marL="320040" indent="-320040" eaLnBrk="1" fontAlgn="auto" hangingPunct="1">
              <a:spcAft>
                <a:spcPts val="0"/>
              </a:spcAft>
              <a:buClr>
                <a:schemeClr val="accent6">
                  <a:lumMod val="75000"/>
                </a:schemeClr>
              </a:buClr>
              <a:defRPr/>
            </a:pPr>
            <a:r>
              <a:rPr lang="ru-RU" sz="2800" smtClean="0">
                <a:latin typeface="Times New Roman" pitchFamily="18" charset="0"/>
                <a:cs typeface="Times New Roman" pitchFamily="18" charset="0"/>
              </a:rPr>
              <a:t>А</a:t>
            </a:r>
            <a:r>
              <a:rPr lang="uz-Cyrl-UZ" sz="2800" smtClean="0">
                <a:latin typeface="Times New Roman" pitchFamily="18" charset="0"/>
                <a:cs typeface="Times New Roman" pitchFamily="18" charset="0"/>
              </a:rPr>
              <a:t>ҳамонийларнинг империяни бошқарув тизими</a:t>
            </a:r>
            <a:endParaRPr lang="ru-RU" sz="2800" smtClean="0">
              <a:latin typeface="Times New Roman" pitchFamily="18" charset="0"/>
              <a:cs typeface="Times New Roman" pitchFamily="18" charset="0"/>
            </a:endParaRPr>
          </a:p>
        </p:txBody>
      </p:sp>
      <p:sp>
        <p:nvSpPr>
          <p:cNvPr id="3" name="Содержимое 2"/>
          <p:cNvSpPr>
            <a:spLocks noGrp="1"/>
          </p:cNvSpPr>
          <p:nvPr>
            <p:ph sz="quarter" idx="13"/>
          </p:nvPr>
        </p:nvSpPr>
        <p:spPr>
          <a:xfrm>
            <a:off x="0" y="642938"/>
            <a:ext cx="9144000" cy="6215062"/>
          </a:xfrm>
        </p:spPr>
        <p:txBody>
          <a:bodyPr rtlCol="0">
            <a:noAutofit/>
          </a:bodyPr>
          <a:lstStyle/>
          <a:p>
            <a:pPr indent="-182880" algn="just" eaLnBrk="1" fontAlgn="auto" hangingPunct="1">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rPr>
              <a:t>                                                                  Халқ </a:t>
            </a:r>
            <a:r>
              <a:rPr lang="uz-Cyrl-UZ" sz="1600" b="1" dirty="0">
                <a:solidFill>
                  <a:srgbClr val="7030A0"/>
                </a:solidFill>
                <a:latin typeface="Times New Roman" pitchFamily="18" charset="0"/>
                <a:cs typeface="Times New Roman" pitchFamily="18" charset="0"/>
              </a:rPr>
              <a:t>йиғини «Kaрa» </a:t>
            </a:r>
            <a:endParaRPr lang="ru-RU" sz="1600" b="1" dirty="0">
              <a:solidFill>
                <a:srgbClr val="7030A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sym typeface="Symbol"/>
              </a:rPr>
              <a:t>                                                                                 </a:t>
            </a:r>
            <a:endParaRPr lang="ru-RU" sz="1600" b="1" dirty="0">
              <a:solidFill>
                <a:srgbClr val="7030A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rPr>
              <a:t>                                                                      </a:t>
            </a:r>
            <a:r>
              <a:rPr lang="uz-Cyrl-UZ" sz="1600" b="1" dirty="0">
                <a:solidFill>
                  <a:srgbClr val="7030A0"/>
                </a:solidFill>
                <a:latin typeface="Times New Roman" pitchFamily="18" charset="0"/>
                <a:cs typeface="Times New Roman" pitchFamily="18" charset="0"/>
              </a:rPr>
              <a:t>Шоҳлар шоҳи </a:t>
            </a:r>
            <a:endParaRPr lang="ru-RU" sz="1600" b="1" dirty="0">
              <a:solidFill>
                <a:srgbClr val="7030A0"/>
              </a:solidFill>
              <a:latin typeface="Times New Roman" pitchFamily="18" charset="0"/>
              <a:cs typeface="Times New Roman" pitchFamily="18" charset="0"/>
            </a:endParaRPr>
          </a:p>
          <a:p>
            <a:pPr indent="-182880" algn="just" eaLnBrk="1" fontAlgn="auto">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rPr>
              <a:t>          Кир </a:t>
            </a:r>
            <a:r>
              <a:rPr lang="uz-Cyrl-UZ" sz="1600" b="1" dirty="0">
                <a:solidFill>
                  <a:srgbClr val="7030A0"/>
                </a:solidFill>
                <a:latin typeface="Times New Roman" pitchFamily="18" charset="0"/>
                <a:cs typeface="Times New Roman" pitchFamily="18" charset="0"/>
              </a:rPr>
              <a:t>(</a:t>
            </a:r>
            <a:r>
              <a:rPr lang="uz-Cyrl-UZ" sz="1600" b="1" dirty="0" smtClean="0">
                <a:solidFill>
                  <a:srgbClr val="7030A0"/>
                </a:solidFill>
                <a:latin typeface="Times New Roman" pitchFamily="18" charset="0"/>
                <a:cs typeface="Times New Roman" pitchFamily="18" charset="0"/>
              </a:rPr>
              <a:t>550-530) </a:t>
            </a:r>
            <a:r>
              <a:rPr lang="uz-Cyrl-UZ" sz="1600" b="1" dirty="0">
                <a:solidFill>
                  <a:srgbClr val="7030A0"/>
                </a:solidFill>
                <a:latin typeface="Times New Roman" pitchFamily="18" charset="0"/>
                <a:cs typeface="Times New Roman" pitchFamily="18" charset="0"/>
              </a:rPr>
              <a:t>- Камбиз (530-522) - Доро I (</a:t>
            </a:r>
            <a:r>
              <a:rPr lang="uz-Cyrl-UZ" sz="1600" b="1" dirty="0" smtClean="0">
                <a:solidFill>
                  <a:srgbClr val="7030A0"/>
                </a:solidFill>
                <a:latin typeface="Times New Roman" pitchFamily="18" charset="0"/>
                <a:cs typeface="Times New Roman" pitchFamily="18" charset="0"/>
              </a:rPr>
              <a:t>522-486) </a:t>
            </a:r>
            <a:r>
              <a:rPr lang="uz-Cyrl-UZ" sz="1600" b="1" dirty="0">
                <a:solidFill>
                  <a:srgbClr val="7030A0"/>
                </a:solidFill>
                <a:latin typeface="Times New Roman" pitchFamily="18" charset="0"/>
                <a:cs typeface="Times New Roman" pitchFamily="18" charset="0"/>
              </a:rPr>
              <a:t>- Ксеркс (486-465) - Арта ксеркс I </a:t>
            </a:r>
            <a:r>
              <a:rPr lang="uz-Cyrl-UZ" sz="1600" b="1" dirty="0" smtClean="0">
                <a:solidFill>
                  <a:srgbClr val="7030A0"/>
                </a:solidFill>
                <a:latin typeface="Times New Roman" pitchFamily="18" charset="0"/>
                <a:cs typeface="Times New Roman" pitchFamily="18" charset="0"/>
              </a:rPr>
              <a:t> </a:t>
            </a:r>
          </a:p>
          <a:p>
            <a:pPr indent="-182880" algn="just" eaLnBrk="1" fontAlgn="auto">
              <a:spcAft>
                <a:spcPts val="0"/>
              </a:spcAft>
              <a:buClr>
                <a:schemeClr val="accent6">
                  <a:lumMod val="75000"/>
                </a:schemeClr>
              </a:buClr>
              <a:buFont typeface="Arial" pitchFamily="34" charset="0"/>
              <a:buNone/>
              <a:defRPr/>
            </a:pPr>
            <a:r>
              <a:rPr lang="uz-Cyrl-UZ" sz="1600" b="1" dirty="0">
                <a:solidFill>
                  <a:srgbClr val="7030A0"/>
                </a:solidFill>
                <a:latin typeface="Times New Roman" pitchFamily="18" charset="0"/>
                <a:cs typeface="Times New Roman" pitchFamily="18" charset="0"/>
              </a:rPr>
              <a:t> </a:t>
            </a:r>
            <a:r>
              <a:rPr lang="uz-Cyrl-UZ" sz="1600" b="1" dirty="0" smtClean="0">
                <a:solidFill>
                  <a:srgbClr val="7030A0"/>
                </a:solidFill>
                <a:latin typeface="Times New Roman" pitchFamily="18" charset="0"/>
                <a:cs typeface="Times New Roman" pitchFamily="18" charset="0"/>
              </a:rPr>
              <a:t>                                                       (</a:t>
            </a:r>
            <a:r>
              <a:rPr lang="uz-Cyrl-UZ" sz="1600" b="1" dirty="0">
                <a:solidFill>
                  <a:srgbClr val="7030A0"/>
                </a:solidFill>
                <a:latin typeface="Times New Roman" pitchFamily="18" charset="0"/>
                <a:cs typeface="Times New Roman" pitchFamily="18" charset="0"/>
              </a:rPr>
              <a:t>465-423) - Доро III (335-330).</a:t>
            </a:r>
            <a:endParaRPr lang="ru-RU" sz="1600" b="1" dirty="0">
              <a:solidFill>
                <a:srgbClr val="7030A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sym typeface="Symbol"/>
              </a:rPr>
              <a:t>                                                                                 </a:t>
            </a:r>
            <a:endParaRPr lang="ru-RU" sz="1600" b="1" dirty="0">
              <a:solidFill>
                <a:srgbClr val="7030A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None/>
              <a:defRPr/>
            </a:pPr>
            <a:r>
              <a:rPr lang="ru-RU" sz="1600" b="1" dirty="0" smtClean="0">
                <a:solidFill>
                  <a:srgbClr val="7030A0"/>
                </a:solidFill>
                <a:latin typeface="Times New Roman" pitchFamily="18" charset="0"/>
                <a:cs typeface="Times New Roman" pitchFamily="18" charset="0"/>
              </a:rPr>
              <a:t>                                                          </a:t>
            </a:r>
            <a:r>
              <a:rPr lang="ru-RU" sz="1600" b="1" dirty="0" err="1" smtClean="0">
                <a:solidFill>
                  <a:srgbClr val="7030A0"/>
                </a:solidFill>
                <a:latin typeface="Times New Roman" pitchFamily="18" charset="0"/>
                <a:cs typeface="Times New Roman" pitchFamily="18" charset="0"/>
              </a:rPr>
              <a:t>Маслаҳат </a:t>
            </a:r>
            <a:r>
              <a:rPr lang="ru-RU" sz="1600" b="1" dirty="0" err="1">
                <a:solidFill>
                  <a:srgbClr val="7030A0"/>
                </a:solidFill>
                <a:latin typeface="Times New Roman" pitchFamily="18" charset="0"/>
                <a:cs typeface="Times New Roman" pitchFamily="18" charset="0"/>
              </a:rPr>
              <a:t>кенгаши</a:t>
            </a:r>
            <a:r>
              <a:rPr lang="ru-RU" sz="1600" b="1" dirty="0">
                <a:solidFill>
                  <a:srgbClr val="7030A0"/>
                </a:solidFill>
                <a:latin typeface="Times New Roman" pitchFamily="18" charset="0"/>
                <a:cs typeface="Times New Roman" pitchFamily="18" charset="0"/>
              </a:rPr>
              <a:t> </a:t>
            </a:r>
            <a:r>
              <a:rPr lang="ru-RU" sz="1600" b="1" dirty="0" err="1">
                <a:solidFill>
                  <a:srgbClr val="7030A0"/>
                </a:solidFill>
                <a:latin typeface="Times New Roman" pitchFamily="18" charset="0"/>
                <a:cs typeface="Times New Roman" pitchFamily="18" charset="0"/>
              </a:rPr>
              <a:t>аъзолари</a:t>
            </a:r>
            <a:r>
              <a:rPr lang="ru-RU" sz="1600" b="1" dirty="0">
                <a:solidFill>
                  <a:srgbClr val="7030A0"/>
                </a:solidFill>
                <a:latin typeface="Times New Roman" pitchFamily="18" charset="0"/>
                <a:cs typeface="Times New Roman" pitchFamily="18" charset="0"/>
              </a:rPr>
              <a:t> </a:t>
            </a:r>
          </a:p>
          <a:p>
            <a:pPr indent="-182880" algn="just" eaLnBrk="1" fontAlgn="auto" hangingPunct="1">
              <a:spcAft>
                <a:spcPts val="0"/>
              </a:spcAft>
              <a:buClr>
                <a:schemeClr val="accent6">
                  <a:lumMod val="75000"/>
                </a:schemeClr>
              </a:buClr>
              <a:buFont typeface="Arial" pitchFamily="34" charset="0"/>
              <a:buNone/>
              <a:defRPr/>
            </a:pPr>
            <a:r>
              <a:rPr lang="ru-RU" sz="1600" b="1" dirty="0" smtClean="0">
                <a:solidFill>
                  <a:srgbClr val="7030A0"/>
                </a:solidFill>
                <a:latin typeface="Times New Roman" pitchFamily="18" charset="0"/>
                <a:cs typeface="Times New Roman" pitchFamily="18" charset="0"/>
              </a:rPr>
              <a:t>                        (</a:t>
            </a:r>
            <a:r>
              <a:rPr lang="ru-RU" sz="1600" b="1" dirty="0" err="1">
                <a:solidFill>
                  <a:srgbClr val="7030A0"/>
                </a:solidFill>
                <a:latin typeface="Times New Roman" pitchFamily="18" charset="0"/>
                <a:cs typeface="Times New Roman" pitchFamily="18" charset="0"/>
              </a:rPr>
              <a:t>пасаргад</a:t>
            </a:r>
            <a:r>
              <a:rPr lang="ru-RU" sz="1600" b="1" dirty="0">
                <a:solidFill>
                  <a:srgbClr val="7030A0"/>
                </a:solidFill>
                <a:latin typeface="Times New Roman" pitchFamily="18" charset="0"/>
                <a:cs typeface="Times New Roman" pitchFamily="18" charset="0"/>
              </a:rPr>
              <a:t> </a:t>
            </a:r>
            <a:r>
              <a:rPr lang="ru-RU" sz="1600" b="1" dirty="0" err="1">
                <a:solidFill>
                  <a:srgbClr val="7030A0"/>
                </a:solidFill>
                <a:latin typeface="Times New Roman" pitchFamily="18" charset="0"/>
                <a:cs typeface="Times New Roman" pitchFamily="18" charset="0"/>
              </a:rPr>
              <a:t>уруғидан иборат</a:t>
            </a:r>
            <a:r>
              <a:rPr lang="ru-RU" sz="1600" b="1" dirty="0">
                <a:solidFill>
                  <a:srgbClr val="7030A0"/>
                </a:solidFill>
                <a:latin typeface="Times New Roman" pitchFamily="18" charset="0"/>
                <a:cs typeface="Times New Roman" pitchFamily="18" charset="0"/>
              </a:rPr>
              <a:t> </a:t>
            </a:r>
            <a:r>
              <a:rPr lang="ru-RU" sz="1600" b="1" dirty="0" err="1">
                <a:solidFill>
                  <a:srgbClr val="7030A0"/>
                </a:solidFill>
                <a:latin typeface="Times New Roman" pitchFamily="18" charset="0"/>
                <a:cs typeface="Times New Roman" pitchFamily="18" charset="0"/>
              </a:rPr>
              <a:t>оқсоқоллар, сатраплар</a:t>
            </a:r>
            <a:r>
              <a:rPr lang="ru-RU" sz="1600" b="1" dirty="0">
                <a:solidFill>
                  <a:srgbClr val="7030A0"/>
                </a:solidFill>
                <a:latin typeface="Times New Roman" pitchFamily="18" charset="0"/>
                <a:cs typeface="Times New Roman" pitchFamily="18" charset="0"/>
              </a:rPr>
              <a:t>, </a:t>
            </a:r>
            <a:r>
              <a:rPr lang="ru-RU" sz="1600" b="1" dirty="0" err="1">
                <a:solidFill>
                  <a:srgbClr val="7030A0"/>
                </a:solidFill>
                <a:latin typeface="Times New Roman" pitchFamily="18" charset="0"/>
                <a:cs typeface="Times New Roman" pitchFamily="18" charset="0"/>
              </a:rPr>
              <a:t>ҳарбий аристократлар</a:t>
            </a:r>
            <a:r>
              <a:rPr lang="ru-RU" sz="1600" b="1" dirty="0">
                <a:solidFill>
                  <a:srgbClr val="7030A0"/>
                </a:solidFill>
                <a:latin typeface="Times New Roman" pitchFamily="18" charset="0"/>
                <a:cs typeface="Times New Roman" pitchFamily="18" charset="0"/>
              </a:rPr>
              <a:t> </a:t>
            </a:r>
            <a:r>
              <a:rPr lang="ru-RU" sz="1600" b="1" dirty="0" err="1">
                <a:solidFill>
                  <a:srgbClr val="7030A0"/>
                </a:solidFill>
                <a:latin typeface="Times New Roman" pitchFamily="18" charset="0"/>
                <a:cs typeface="Times New Roman" pitchFamily="18" charset="0"/>
              </a:rPr>
              <a:t>ва</a:t>
            </a:r>
            <a:r>
              <a:rPr lang="ru-RU" sz="1600" b="1" dirty="0">
                <a:solidFill>
                  <a:srgbClr val="7030A0"/>
                </a:solidFill>
                <a:latin typeface="Times New Roman" pitchFamily="18" charset="0"/>
                <a:cs typeface="Times New Roman" pitchFamily="18" charset="0"/>
              </a:rPr>
              <a:t> </a:t>
            </a:r>
            <a:endParaRPr lang="ru-RU" sz="1600" b="1" dirty="0" smtClean="0">
              <a:solidFill>
                <a:srgbClr val="7030A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None/>
              <a:defRPr/>
            </a:pPr>
            <a:r>
              <a:rPr lang="ru-RU" sz="1600" b="1" dirty="0">
                <a:solidFill>
                  <a:srgbClr val="7030A0"/>
                </a:solidFill>
                <a:latin typeface="Times New Roman" pitchFamily="18" charset="0"/>
                <a:cs typeface="Times New Roman" pitchFamily="18" charset="0"/>
              </a:rPr>
              <a:t> </a:t>
            </a:r>
            <a:r>
              <a:rPr lang="ru-RU" sz="1600" b="1" dirty="0" smtClean="0">
                <a:solidFill>
                  <a:srgbClr val="7030A0"/>
                </a:solidFill>
                <a:latin typeface="Times New Roman" pitchFamily="18" charset="0"/>
                <a:cs typeface="Times New Roman" pitchFamily="18" charset="0"/>
              </a:rPr>
              <a:t>                                                                     </a:t>
            </a:r>
            <a:r>
              <a:rPr lang="ru-RU" sz="1600" b="1" dirty="0" err="1" smtClean="0">
                <a:solidFill>
                  <a:srgbClr val="7030A0"/>
                </a:solidFill>
                <a:latin typeface="Times New Roman" pitchFamily="18" charset="0"/>
                <a:cs typeface="Times New Roman" pitchFamily="18" charset="0"/>
              </a:rPr>
              <a:t>амалдорлар</a:t>
            </a:r>
            <a:r>
              <a:rPr lang="ru-RU" sz="1600" b="1" dirty="0">
                <a:solidFill>
                  <a:srgbClr val="7030A0"/>
                </a:solidFill>
                <a:latin typeface="Times New Roman" pitchFamily="18" charset="0"/>
                <a:cs typeface="Times New Roman" pitchFamily="18" charset="0"/>
              </a:rPr>
              <a:t>)</a:t>
            </a:r>
          </a:p>
          <a:p>
            <a:pPr indent="-182880" algn="just" eaLnBrk="1" fontAlgn="auto" hangingPunct="1">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sym typeface="Symbol"/>
              </a:rPr>
              <a:t>                                                                                 </a:t>
            </a:r>
            <a:endParaRPr lang="ru-RU" sz="1600" b="1" dirty="0">
              <a:solidFill>
                <a:srgbClr val="7030A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None/>
              <a:defRPr/>
            </a:pPr>
            <a:r>
              <a:rPr lang="ru-RU" sz="1600" b="1" dirty="0" smtClean="0">
                <a:solidFill>
                  <a:srgbClr val="7030A0"/>
                </a:solidFill>
                <a:latin typeface="Times New Roman" pitchFamily="18" charset="0"/>
                <a:cs typeface="Times New Roman" pitchFamily="18" charset="0"/>
              </a:rPr>
              <a:t>                                                               7 </a:t>
            </a:r>
            <a:r>
              <a:rPr lang="ru-RU" sz="1600" b="1" dirty="0" err="1">
                <a:solidFill>
                  <a:srgbClr val="7030A0"/>
                </a:solidFill>
                <a:latin typeface="Times New Roman" pitchFamily="18" charset="0"/>
                <a:cs typeface="Times New Roman" pitchFamily="18" charset="0"/>
              </a:rPr>
              <a:t>нафар</a:t>
            </a:r>
            <a:r>
              <a:rPr lang="ru-RU" sz="1600" b="1" dirty="0">
                <a:solidFill>
                  <a:srgbClr val="7030A0"/>
                </a:solidFill>
                <a:latin typeface="Times New Roman" pitchFamily="18" charset="0"/>
                <a:cs typeface="Times New Roman" pitchFamily="18" charset="0"/>
              </a:rPr>
              <a:t> </a:t>
            </a:r>
            <a:r>
              <a:rPr lang="ru-RU" sz="1600" b="1" dirty="0" err="1">
                <a:solidFill>
                  <a:srgbClr val="7030A0"/>
                </a:solidFill>
                <a:latin typeface="Times New Roman" pitchFamily="18" charset="0"/>
                <a:cs typeface="Times New Roman" pitchFamily="18" charset="0"/>
              </a:rPr>
              <a:t>сарой</a:t>
            </a:r>
            <a:r>
              <a:rPr lang="ru-RU" sz="1600" b="1" dirty="0">
                <a:solidFill>
                  <a:srgbClr val="7030A0"/>
                </a:solidFill>
                <a:latin typeface="Times New Roman" pitchFamily="18" charset="0"/>
                <a:cs typeface="Times New Roman" pitchFamily="18" charset="0"/>
              </a:rPr>
              <a:t> </a:t>
            </a:r>
            <a:r>
              <a:rPr lang="ru-RU" sz="1600" b="1" dirty="0" err="1">
                <a:solidFill>
                  <a:srgbClr val="7030A0"/>
                </a:solidFill>
                <a:latin typeface="Times New Roman" pitchFamily="18" charset="0"/>
                <a:cs typeface="Times New Roman" pitchFamily="18" charset="0"/>
              </a:rPr>
              <a:t>оғалари</a:t>
            </a:r>
            <a:endParaRPr lang="ru-RU" sz="1600" b="1" dirty="0">
              <a:solidFill>
                <a:srgbClr val="7030A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sym typeface="Symbol"/>
              </a:rPr>
              <a:t>                                                                                 </a:t>
            </a:r>
            <a:endParaRPr lang="ru-RU" sz="1600" b="1" dirty="0">
              <a:solidFill>
                <a:srgbClr val="7030A0"/>
              </a:solidFill>
              <a:latin typeface="Times New Roman" pitchFamily="18" charset="0"/>
              <a:cs typeface="Times New Roman" pitchFamily="18" charset="0"/>
            </a:endParaRPr>
          </a:p>
          <a:p>
            <a:pPr indent="-182880" algn="just" eaLnBrk="1" fontAlgn="auto">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rPr>
              <a:t>                                                                Хазарапад </a:t>
            </a:r>
            <a:r>
              <a:rPr lang="uz-Cyrl-UZ" sz="1600" b="1" dirty="0">
                <a:solidFill>
                  <a:srgbClr val="7030A0"/>
                </a:solidFill>
                <a:latin typeface="Times New Roman" pitchFamily="18" charset="0"/>
                <a:cs typeface="Times New Roman" pitchFamily="18" charset="0"/>
              </a:rPr>
              <a:t>(Мингбоши)</a:t>
            </a:r>
            <a:endParaRPr lang="ru-RU" sz="1600" b="1" dirty="0">
              <a:solidFill>
                <a:srgbClr val="7030A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sym typeface="Symbol"/>
              </a:rPr>
              <a:t>                                                                                 </a:t>
            </a:r>
            <a:endParaRPr lang="ru-RU" sz="1600" b="1" dirty="0">
              <a:solidFill>
                <a:srgbClr val="7030A0"/>
              </a:solidFill>
              <a:latin typeface="Times New Roman" pitchFamily="18" charset="0"/>
              <a:cs typeface="Times New Roman" pitchFamily="18" charset="0"/>
            </a:endParaRPr>
          </a:p>
          <a:p>
            <a:pPr indent="-182880" algn="just" eaLnBrk="1" fontAlgn="auto">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rPr>
              <a:t>                                                                    Сатраплар </a:t>
            </a:r>
            <a:r>
              <a:rPr lang="uz-Cyrl-UZ" sz="1600" b="1" dirty="0">
                <a:solidFill>
                  <a:srgbClr val="7030A0"/>
                </a:solidFill>
                <a:latin typeface="Times New Roman" pitchFamily="18" charset="0"/>
                <a:cs typeface="Times New Roman" pitchFamily="18" charset="0"/>
              </a:rPr>
              <a:t>(I-XXI)</a:t>
            </a:r>
            <a:endParaRPr lang="ru-RU" sz="1600" b="1" dirty="0">
              <a:solidFill>
                <a:srgbClr val="7030A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None/>
              <a:defRPr/>
            </a:pPr>
            <a:r>
              <a:rPr lang="en-US" sz="1600" b="1" dirty="0" smtClean="0">
                <a:solidFill>
                  <a:srgbClr val="7030A0"/>
                </a:solidFill>
                <a:latin typeface="Times New Roman" pitchFamily="18" charset="0"/>
                <a:cs typeface="Times New Roman" pitchFamily="18" charset="0"/>
                <a:sym typeface="Symbol"/>
              </a:rPr>
              <a:t>                   </a:t>
            </a:r>
            <a:r>
              <a:rPr lang="uz-Cyrl-UZ" sz="1600" b="1" dirty="0" smtClean="0">
                <a:solidFill>
                  <a:srgbClr val="7030A0"/>
                </a:solidFill>
                <a:latin typeface="Times New Roman" pitchFamily="18" charset="0"/>
                <a:cs typeface="Times New Roman" pitchFamily="18" charset="0"/>
                <a:sym typeface="Symbol"/>
              </a:rPr>
              <a:t></a:t>
            </a:r>
            <a:r>
              <a:rPr lang="uz-Cyrl-UZ" sz="1600" b="1" dirty="0" smtClean="0">
                <a:solidFill>
                  <a:srgbClr val="7030A0"/>
                </a:solidFill>
                <a:latin typeface="Times New Roman" pitchFamily="18" charset="0"/>
                <a:cs typeface="Times New Roman" pitchFamily="18" charset="0"/>
              </a:rPr>
              <a:t> </a:t>
            </a:r>
            <a:r>
              <a:rPr lang="en-US" sz="1600" b="1" dirty="0" smtClean="0">
                <a:solidFill>
                  <a:srgbClr val="7030A0"/>
                </a:solidFill>
                <a:latin typeface="Times New Roman" pitchFamily="18" charset="0"/>
                <a:cs typeface="Times New Roman" pitchFamily="18" charset="0"/>
              </a:rPr>
              <a:t>                         </a:t>
            </a:r>
            <a:r>
              <a:rPr lang="uz-Cyrl-UZ" sz="1600" b="1" dirty="0" smtClean="0">
                <a:solidFill>
                  <a:srgbClr val="7030A0"/>
                </a:solidFill>
                <a:latin typeface="Times New Roman" pitchFamily="18" charset="0"/>
                <a:cs typeface="Times New Roman" pitchFamily="18" charset="0"/>
                <a:sym typeface="Symbol"/>
              </a:rPr>
              <a:t></a:t>
            </a:r>
            <a:r>
              <a:rPr lang="uz-Cyrl-UZ" sz="1600" b="1" dirty="0" smtClean="0">
                <a:solidFill>
                  <a:srgbClr val="7030A0"/>
                </a:solidFill>
                <a:latin typeface="Times New Roman" pitchFamily="18" charset="0"/>
                <a:cs typeface="Times New Roman" pitchFamily="18" charset="0"/>
              </a:rPr>
              <a:t>                              </a:t>
            </a:r>
            <a:r>
              <a:rPr lang="uz-Cyrl-UZ" sz="1600" b="1" dirty="0">
                <a:solidFill>
                  <a:srgbClr val="7030A0"/>
                </a:solidFill>
                <a:latin typeface="Times New Roman" pitchFamily="18" charset="0"/>
                <a:cs typeface="Times New Roman" pitchFamily="18" charset="0"/>
                <a:sym typeface="Symbol"/>
              </a:rPr>
              <a:t></a:t>
            </a:r>
            <a:r>
              <a:rPr lang="uz-Cyrl-UZ" sz="1600" b="1" dirty="0">
                <a:solidFill>
                  <a:srgbClr val="7030A0"/>
                </a:solidFill>
                <a:latin typeface="Times New Roman" pitchFamily="18" charset="0"/>
                <a:cs typeface="Times New Roman" pitchFamily="18" charset="0"/>
              </a:rPr>
              <a:t> </a:t>
            </a:r>
            <a:r>
              <a:rPr lang="uz-Cyrl-UZ" sz="1600" b="1" dirty="0" smtClean="0">
                <a:solidFill>
                  <a:srgbClr val="7030A0"/>
                </a:solidFill>
                <a:latin typeface="Times New Roman" pitchFamily="18" charset="0"/>
                <a:cs typeface="Times New Roman" pitchFamily="18" charset="0"/>
              </a:rPr>
              <a:t>                       </a:t>
            </a:r>
            <a:r>
              <a:rPr lang="uz-Cyrl-UZ" sz="1600" b="1" dirty="0" smtClean="0">
                <a:solidFill>
                  <a:srgbClr val="7030A0"/>
                </a:solidFill>
                <a:latin typeface="Times New Roman" pitchFamily="18" charset="0"/>
                <a:cs typeface="Times New Roman" pitchFamily="18" charset="0"/>
                <a:sym typeface="Symbol"/>
              </a:rPr>
              <a:t></a:t>
            </a:r>
            <a:r>
              <a:rPr lang="uz-Cyrl-UZ" sz="1600" b="1" dirty="0" smtClean="0">
                <a:solidFill>
                  <a:srgbClr val="7030A0"/>
                </a:solidFill>
                <a:latin typeface="Times New Roman" pitchFamily="18" charset="0"/>
                <a:cs typeface="Times New Roman" pitchFamily="18" charset="0"/>
              </a:rPr>
              <a:t>                         </a:t>
            </a:r>
            <a:r>
              <a:rPr lang="uz-Cyrl-UZ" sz="1600" b="1" dirty="0" smtClean="0">
                <a:solidFill>
                  <a:srgbClr val="7030A0"/>
                </a:solidFill>
                <a:latin typeface="Times New Roman" pitchFamily="18" charset="0"/>
                <a:cs typeface="Times New Roman" pitchFamily="18" charset="0"/>
                <a:sym typeface="Symbol"/>
              </a:rPr>
              <a:t></a:t>
            </a:r>
            <a:r>
              <a:rPr lang="uz-Cyrl-UZ" sz="1600" b="1" dirty="0" smtClean="0">
                <a:solidFill>
                  <a:srgbClr val="7030A0"/>
                </a:solidFill>
                <a:latin typeface="Times New Roman" pitchFamily="18" charset="0"/>
                <a:cs typeface="Times New Roman" pitchFamily="18" charset="0"/>
              </a:rPr>
              <a:t> </a:t>
            </a:r>
            <a:endParaRPr lang="ru-RU" sz="1600" b="1" dirty="0">
              <a:solidFill>
                <a:srgbClr val="7030A0"/>
              </a:solidFill>
              <a:latin typeface="Times New Roman" pitchFamily="18" charset="0"/>
              <a:cs typeface="Times New Roman" pitchFamily="18" charset="0"/>
            </a:endParaRPr>
          </a:p>
          <a:p>
            <a:pPr indent="-182880" algn="just" eaLnBrk="1" fontAlgn="auto">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rPr>
              <a:t>Канцелярия бошлиғи, Хазинабон, Ташаббусни </a:t>
            </a:r>
            <a:r>
              <a:rPr lang="uz-Cyrl-UZ" sz="1600" b="1" dirty="0">
                <a:solidFill>
                  <a:srgbClr val="7030A0"/>
                </a:solidFill>
                <a:latin typeface="Times New Roman" pitchFamily="18" charset="0"/>
                <a:cs typeface="Times New Roman" pitchFamily="18" charset="0"/>
              </a:rPr>
              <a:t>б</a:t>
            </a:r>
            <a:r>
              <a:rPr lang="ru-RU" sz="1600" b="1" dirty="0">
                <a:solidFill>
                  <a:srgbClr val="7030A0"/>
                </a:solidFill>
                <a:latin typeface="Times New Roman" pitchFamily="18" charset="0"/>
                <a:cs typeface="Times New Roman" pitchFamily="18" charset="0"/>
              </a:rPr>
              <a:t>ў</a:t>
            </a:r>
            <a:r>
              <a:rPr lang="uz-Cyrl-UZ" sz="1600" b="1" dirty="0" smtClean="0">
                <a:solidFill>
                  <a:srgbClr val="7030A0"/>
                </a:solidFill>
                <a:latin typeface="Times New Roman" pitchFamily="18" charset="0"/>
                <a:cs typeface="Times New Roman" pitchFamily="18" charset="0"/>
              </a:rPr>
              <a:t>ғувчилар,</a:t>
            </a:r>
            <a:r>
              <a:rPr lang="en-US" sz="1600" b="1" dirty="0" smtClean="0">
                <a:solidFill>
                  <a:srgbClr val="7030A0"/>
                </a:solidFill>
                <a:latin typeface="Times New Roman" pitchFamily="18" charset="0"/>
                <a:cs typeface="Times New Roman" pitchFamily="18" charset="0"/>
              </a:rPr>
              <a:t> </a:t>
            </a:r>
            <a:r>
              <a:rPr lang="uz-Cyrl-UZ" sz="1600" b="1" dirty="0" smtClean="0">
                <a:solidFill>
                  <a:srgbClr val="7030A0"/>
                </a:solidFill>
                <a:latin typeface="Times New Roman" pitchFamily="18" charset="0"/>
                <a:cs typeface="Times New Roman" pitchFamily="18" charset="0"/>
              </a:rPr>
              <a:t>Ҳисобчилар,  Терговчи</a:t>
            </a:r>
            <a:r>
              <a:rPr lang="en-US" sz="1600" b="1" dirty="0" smtClean="0">
                <a:solidFill>
                  <a:srgbClr val="7030A0"/>
                </a:solidFill>
                <a:latin typeface="Times New Roman" pitchFamily="18" charset="0"/>
                <a:cs typeface="Times New Roman" pitchFamily="18" charset="0"/>
              </a:rPr>
              <a:t>-</a:t>
            </a:r>
            <a:r>
              <a:rPr lang="uz-Cyrl-UZ" sz="1600" b="1" dirty="0" smtClean="0">
                <a:solidFill>
                  <a:srgbClr val="7030A0"/>
                </a:solidFill>
                <a:latin typeface="Times New Roman" pitchFamily="18" charset="0"/>
                <a:cs typeface="Times New Roman" pitchFamily="18" charset="0"/>
              </a:rPr>
              <a:t>суд</a:t>
            </a:r>
            <a:r>
              <a:rPr lang="ru-RU" sz="1600" b="1" dirty="0" err="1">
                <a:solidFill>
                  <a:srgbClr val="7030A0"/>
                </a:solidFill>
                <a:latin typeface="Times New Roman" pitchFamily="18" charset="0"/>
                <a:cs typeface="Times New Roman" pitchFamily="18" charset="0"/>
              </a:rPr>
              <a:t>ъ</a:t>
            </a:r>
            <a:r>
              <a:rPr lang="uz-Cyrl-UZ" sz="1600" b="1" dirty="0" smtClean="0">
                <a:solidFill>
                  <a:srgbClr val="7030A0"/>
                </a:solidFill>
                <a:latin typeface="Times New Roman" pitchFamily="18" charset="0"/>
                <a:cs typeface="Times New Roman" pitchFamily="18" charset="0"/>
              </a:rPr>
              <a:t>ялар, Солиқчилар</a:t>
            </a:r>
            <a:endParaRPr lang="ru-RU" sz="1600" b="1" dirty="0">
              <a:solidFill>
                <a:srgbClr val="7030A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None/>
              <a:defRPr/>
            </a:pPr>
            <a:r>
              <a:rPr lang="ru-RU" sz="1600" b="1" dirty="0">
                <a:solidFill>
                  <a:srgbClr val="7030A0"/>
                </a:solidFill>
                <a:latin typeface="Times New Roman" pitchFamily="18" charset="0"/>
                <a:cs typeface="Times New Roman" pitchFamily="18" charset="0"/>
              </a:rPr>
              <a:t> </a:t>
            </a:r>
          </a:p>
          <a:p>
            <a:pPr indent="-182880" algn="just" eaLnBrk="1" fontAlgn="auto" hangingPunct="1">
              <a:spcAft>
                <a:spcPts val="0"/>
              </a:spcAft>
              <a:buClr>
                <a:schemeClr val="accent6">
                  <a:lumMod val="75000"/>
                </a:schemeClr>
              </a:buClr>
              <a:buFont typeface="Arial" pitchFamily="34" charset="0"/>
              <a:buNone/>
              <a:defRPr/>
            </a:pPr>
            <a:r>
              <a:rPr lang="ru-RU" sz="1600" b="1" dirty="0">
                <a:solidFill>
                  <a:srgbClr val="7030A0"/>
                </a:solidFill>
                <a:latin typeface="Times New Roman" pitchFamily="18" charset="0"/>
                <a:cs typeface="Times New Roman" pitchFamily="18" charset="0"/>
              </a:rPr>
              <a:t> </a:t>
            </a:r>
            <a:r>
              <a:rPr lang="ru-RU" sz="1600" b="1" dirty="0" smtClean="0">
                <a:solidFill>
                  <a:srgbClr val="7030A0"/>
                </a:solidFill>
                <a:latin typeface="Times New Roman" pitchFamily="18" charset="0"/>
                <a:cs typeface="Times New Roman" pitchFamily="18" charset="0"/>
              </a:rPr>
              <a:t>       </a:t>
            </a:r>
            <a:endParaRPr lang="ru-RU" sz="1600" b="1" dirty="0">
              <a:solidFill>
                <a:srgbClr val="7030A0"/>
              </a:solidFill>
              <a:latin typeface="Times New Roman" pitchFamily="18" charset="0"/>
              <a:cs typeface="Times New Roman" pitchFamily="18" charset="0"/>
            </a:endParaRPr>
          </a:p>
          <a:p>
            <a:pPr indent="-182880" algn="just" eaLnBrk="1" fontAlgn="auto">
              <a:spcAft>
                <a:spcPts val="0"/>
              </a:spcAft>
              <a:buClr>
                <a:schemeClr val="accent6">
                  <a:lumMod val="75000"/>
                </a:schemeClr>
              </a:buClr>
              <a:buFont typeface="Arial" pitchFamily="34" charset="0"/>
              <a:buNone/>
              <a:defRPr/>
            </a:pPr>
            <a:r>
              <a:rPr lang="uz-Cyrl-UZ" sz="1600" b="1" dirty="0" smtClean="0">
                <a:solidFill>
                  <a:srgbClr val="7030A0"/>
                </a:solidFill>
                <a:latin typeface="Times New Roman" pitchFamily="18" charset="0"/>
                <a:cs typeface="Times New Roman" pitchFamily="18" charset="0"/>
              </a:rPr>
              <a:t>                                               Маҳаллий </a:t>
            </a:r>
            <a:r>
              <a:rPr lang="uz-Cyrl-UZ" sz="1600" b="1" dirty="0">
                <a:solidFill>
                  <a:srgbClr val="7030A0"/>
                </a:solidFill>
                <a:latin typeface="Times New Roman" pitchFamily="18" charset="0"/>
                <a:cs typeface="Times New Roman" pitchFamily="18" charset="0"/>
              </a:rPr>
              <a:t>уруғ бошлиқлари, амалдорлар</a:t>
            </a:r>
            <a:endParaRPr lang="ru-RU" sz="1600" b="1" dirty="0">
              <a:solidFill>
                <a:srgbClr val="7030A0"/>
              </a:solidFill>
              <a:latin typeface="Times New Roman" pitchFamily="18" charset="0"/>
              <a:cs typeface="Times New Roman" pitchFamily="18" charset="0"/>
            </a:endParaRPr>
          </a:p>
          <a:p>
            <a:pPr indent="-182880" eaLnBrk="1" fontAlgn="auto" hangingPunct="1">
              <a:spcAft>
                <a:spcPts val="0"/>
              </a:spcAft>
              <a:buClr>
                <a:schemeClr val="accent6">
                  <a:lumMod val="75000"/>
                </a:schemeClr>
              </a:buClr>
              <a:buFont typeface="Arial" pitchFamily="34" charset="0"/>
              <a:buChar char="•"/>
              <a:defRPr/>
            </a:pPr>
            <a:endParaRPr lang="ru-RU" sz="1600" b="1" dirty="0">
              <a:solidFill>
                <a:srgbClr val="7030A0"/>
              </a:solidFill>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699244"/>
          </a:xfrm>
          <a:solidFill>
            <a:schemeClr val="bg2">
              <a:lumMod val="75000"/>
            </a:schemeClr>
          </a:solidFill>
        </p:spPr>
        <p:txBody>
          <a:bodyPr>
            <a:normAutofit fontScale="90000"/>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dirty="0" smtClean="0"/>
              <a:t>Кара</a:t>
            </a:r>
            <a:endParaRPr lang="ru-RU" dirty="0"/>
          </a:p>
        </p:txBody>
      </p:sp>
      <p:sp>
        <p:nvSpPr>
          <p:cNvPr id="7171" name="Содержимое 2"/>
          <p:cNvSpPr>
            <a:spLocks noGrp="1"/>
          </p:cNvSpPr>
          <p:nvPr>
            <p:ph sz="quarter" idx="13"/>
          </p:nvPr>
        </p:nvSpPr>
        <p:spPr>
          <a:xfrm>
            <a:off x="0" y="785813"/>
            <a:ext cx="9144000" cy="6072187"/>
          </a:xfrm>
        </p:spPr>
        <p:txBody>
          <a:bodyPr/>
          <a:lstStyle/>
          <a:p>
            <a:pPr algn="just" eaLnBrk="1" hangingPunct="1">
              <a:spcAft>
                <a:spcPct val="0"/>
              </a:spcAft>
              <a:buFont typeface="Arial" charset="0"/>
              <a:buChar char="•"/>
              <a:defRPr/>
            </a:pPr>
            <a:r>
              <a:rPr lang="uz-Cyrl-UZ" sz="2700" dirty="0" smtClean="0">
                <a:solidFill>
                  <a:schemeClr val="tx1"/>
                </a:solidFill>
                <a:latin typeface="Times New Roman" pitchFamily="18" charset="0"/>
                <a:cs typeface="Times New Roman" pitchFamily="18" charset="0"/>
              </a:rPr>
              <a:t>Қадимги эронликларда, умуман шарқ халқларида шоҳ маълум уруғлар, яъни </a:t>
            </a:r>
            <a:r>
              <a:rPr lang="uz-Cyrl-UZ" sz="2700" b="1" i="1" u="sng" dirty="0" smtClean="0">
                <a:solidFill>
                  <a:schemeClr val="tx1"/>
                </a:solidFill>
                <a:latin typeface="Times New Roman" pitchFamily="18" charset="0"/>
                <a:cs typeface="Times New Roman" pitchFamily="18" charset="0"/>
              </a:rPr>
              <a:t>ҳукмронликка даъвогар, хукмронликка тааллуқли уруғлар </a:t>
            </a:r>
            <a:r>
              <a:rPr lang="uz-Cyrl-UZ" sz="2700" dirty="0" smtClean="0">
                <a:solidFill>
                  <a:schemeClr val="tx1"/>
                </a:solidFill>
                <a:latin typeface="Times New Roman" pitchFamily="18" charset="0"/>
                <a:cs typeface="Times New Roman" pitchFamily="18" charset="0"/>
              </a:rPr>
              <a:t>орасидан, </a:t>
            </a:r>
            <a:r>
              <a:rPr lang="uz-Cyrl-UZ" sz="2700" b="1" dirty="0" smtClean="0">
                <a:solidFill>
                  <a:srgbClr val="0033CC"/>
                </a:solidFill>
                <a:latin typeface="Times New Roman" pitchFamily="18" charset="0"/>
                <a:cs typeface="Times New Roman" pitchFamily="18" charset="0"/>
              </a:rPr>
              <a:t>халқ йиғинида</a:t>
            </a:r>
            <a:r>
              <a:rPr lang="uz-Cyrl-UZ" sz="2700" dirty="0" smtClean="0">
                <a:solidFill>
                  <a:schemeClr val="tx1"/>
                </a:solidFill>
                <a:latin typeface="Times New Roman" pitchFamily="18" charset="0"/>
                <a:cs typeface="Times New Roman" pitchFamily="18" charset="0"/>
              </a:rPr>
              <a:t> сайланган </a:t>
            </a:r>
            <a:r>
              <a:rPr lang="uz-Cyrl-UZ" sz="2700" b="1" i="1" dirty="0" smtClean="0">
                <a:solidFill>
                  <a:srgbClr val="C00000"/>
                </a:solidFill>
                <a:latin typeface="Times New Roman" pitchFamily="18" charset="0"/>
                <a:cs typeface="Times New Roman" pitchFamily="18" charset="0"/>
              </a:rPr>
              <a:t>(«Kara» - халқ-қўшин). </a:t>
            </a:r>
            <a:r>
              <a:rPr lang="uz-Cyrl-UZ" sz="2700" dirty="0" smtClean="0">
                <a:solidFill>
                  <a:schemeClr val="tx1"/>
                </a:solidFill>
                <a:latin typeface="Times New Roman" pitchFamily="18" charset="0"/>
                <a:cs typeface="Times New Roman" pitchFamily="18" charset="0"/>
              </a:rPr>
              <a:t>Аҳамоний урф-одатига кўра, бу йиғинда </a:t>
            </a:r>
            <a:r>
              <a:rPr lang="uz-Cyrl-UZ" sz="2700" b="1" i="1" u="sng" dirty="0" smtClean="0">
                <a:solidFill>
                  <a:srgbClr val="C00000"/>
                </a:solidFill>
                <a:latin typeface="Times New Roman" pitchFamily="18" charset="0"/>
                <a:cs typeface="Times New Roman" pitchFamily="18" charset="0"/>
              </a:rPr>
              <a:t>шоҳлар шоҳи </a:t>
            </a:r>
            <a:r>
              <a:rPr lang="uz-Cyrl-UZ" sz="2700" dirty="0" smtClean="0">
                <a:solidFill>
                  <a:schemeClr val="tx1"/>
                </a:solidFill>
                <a:latin typeface="Times New Roman" pitchFamily="18" charset="0"/>
                <a:cs typeface="Times New Roman" pitchFamily="18" charset="0"/>
              </a:rPr>
              <a:t>сайланган. </a:t>
            </a:r>
          </a:p>
          <a:p>
            <a:pPr algn="just" eaLnBrk="1" hangingPunct="1">
              <a:spcAft>
                <a:spcPct val="0"/>
              </a:spcAft>
              <a:buFont typeface="Arial" charset="0"/>
              <a:buChar char="•"/>
              <a:defRPr/>
            </a:pPr>
            <a:r>
              <a:rPr lang="uz-Cyrl-UZ" sz="2700" dirty="0" smtClean="0">
                <a:solidFill>
                  <a:schemeClr val="tx1"/>
                </a:solidFill>
                <a:latin typeface="Times New Roman" pitchFamily="18" charset="0"/>
                <a:cs typeface="Times New Roman" pitchFamily="18" charset="0"/>
              </a:rPr>
              <a:t>Шоҳнинг номи нафақат улуғланиб, балки </a:t>
            </a:r>
            <a:r>
              <a:rPr lang="uz-Cyrl-UZ" sz="2700" b="1" i="1" dirty="0" smtClean="0">
                <a:solidFill>
                  <a:schemeClr val="tx1"/>
                </a:solidFill>
                <a:latin typeface="Times New Roman" pitchFamily="18" charset="0"/>
                <a:cs typeface="Times New Roman" pitchFamily="18" charset="0"/>
              </a:rPr>
              <a:t>илоҳийлаштирилиб</a:t>
            </a:r>
            <a:r>
              <a:rPr lang="uz-Cyrl-UZ" sz="2700" dirty="0" smtClean="0">
                <a:solidFill>
                  <a:schemeClr val="tx1"/>
                </a:solidFill>
                <a:latin typeface="Times New Roman" pitchFamily="18" charset="0"/>
                <a:cs typeface="Times New Roman" pitchFamily="18" charset="0"/>
              </a:rPr>
              <a:t> </a:t>
            </a:r>
            <a:r>
              <a:rPr lang="uz-Cyrl-UZ" sz="2700" b="1" i="1" dirty="0" smtClean="0">
                <a:solidFill>
                  <a:schemeClr val="tx1"/>
                </a:solidFill>
                <a:latin typeface="Times New Roman" pitchFamily="18" charset="0"/>
                <a:cs typeface="Times New Roman" pitchFamily="18" charset="0"/>
              </a:rPr>
              <a:t>худоларга тенглаштирилган</a:t>
            </a:r>
            <a:r>
              <a:rPr lang="uz-Cyrl-UZ" sz="2700" dirty="0" smtClean="0">
                <a:solidFill>
                  <a:schemeClr val="tx1"/>
                </a:solidFill>
                <a:latin typeface="Times New Roman" pitchFamily="18" charset="0"/>
                <a:cs typeface="Times New Roman" pitchFamily="18" charset="0"/>
              </a:rPr>
              <a:t>, </a:t>
            </a:r>
            <a:r>
              <a:rPr lang="uz-Cyrl-UZ" sz="2700" b="1" i="1" dirty="0" smtClean="0">
                <a:solidFill>
                  <a:schemeClr val="tx1"/>
                </a:solidFill>
                <a:latin typeface="Times New Roman" pitchFamily="18" charset="0"/>
                <a:cs typeface="Times New Roman" pitchFamily="18" charset="0"/>
              </a:rPr>
              <a:t>илоҳларга «айлантирилган». </a:t>
            </a:r>
            <a:r>
              <a:rPr lang="uz-Cyrl-UZ" sz="2700" dirty="0" smtClean="0">
                <a:solidFill>
                  <a:schemeClr val="tx1"/>
                </a:solidFill>
                <a:latin typeface="Times New Roman" pitchFamily="18" charset="0"/>
                <a:cs typeface="Times New Roman" pitchFamily="18" charset="0"/>
              </a:rPr>
              <a:t>У давлат билан бир вақтда </a:t>
            </a:r>
            <a:r>
              <a:rPr lang="uz-Cyrl-UZ" sz="2700" b="1" i="1" dirty="0" smtClean="0">
                <a:solidFill>
                  <a:srgbClr val="C00000"/>
                </a:solidFill>
                <a:latin typeface="Times New Roman" pitchFamily="18" charset="0"/>
                <a:cs typeface="Times New Roman" pitchFamily="18" charset="0"/>
              </a:rPr>
              <a:t>диний ишларни ва маросимларни </a:t>
            </a:r>
            <a:r>
              <a:rPr lang="uz-Cyrl-UZ" sz="2700" dirty="0" smtClean="0">
                <a:solidFill>
                  <a:schemeClr val="tx1"/>
                </a:solidFill>
                <a:latin typeface="Times New Roman" pitchFamily="18" charset="0"/>
                <a:cs typeface="Times New Roman" pitchFamily="18" charset="0"/>
              </a:rPr>
              <a:t>ҳам бошқарган. Тож кийиш маросимидан сўнг у </a:t>
            </a:r>
            <a:r>
              <a:rPr lang="uz-Cyrl-UZ" sz="2700" b="1" i="1" dirty="0" smtClean="0">
                <a:solidFill>
                  <a:srgbClr val="C00000"/>
                </a:solidFill>
                <a:latin typeface="Times New Roman" pitchFamily="18" charset="0"/>
                <a:cs typeface="Times New Roman" pitchFamily="18" charset="0"/>
              </a:rPr>
              <a:t>«қайта туғилди», </a:t>
            </a:r>
            <a:r>
              <a:rPr lang="uz-Cyrl-UZ" sz="2700" dirty="0" smtClean="0">
                <a:solidFill>
                  <a:schemeClr val="tx1"/>
                </a:solidFill>
                <a:latin typeface="Times New Roman" pitchFamily="18" charset="0"/>
                <a:cs typeface="Times New Roman" pitchFamily="18" charset="0"/>
              </a:rPr>
              <a:t>деб ҳисобланган. </a:t>
            </a:r>
            <a:r>
              <a:rPr lang="uz-Cyrl-UZ" sz="2700" b="1" i="1" dirty="0" smtClean="0">
                <a:solidFill>
                  <a:schemeClr val="tx1"/>
                </a:solidFill>
                <a:latin typeface="Times New Roman" pitchFamily="18" charset="0"/>
                <a:cs typeface="Times New Roman" pitchFamily="18" charset="0"/>
              </a:rPr>
              <a:t>Шоҳ вафот этганда </a:t>
            </a:r>
            <a:r>
              <a:rPr lang="uz-Cyrl-UZ" sz="2700" dirty="0" smtClean="0">
                <a:solidFill>
                  <a:schemeClr val="tx1"/>
                </a:solidFill>
                <a:latin typeface="Times New Roman" pitchFamily="18" charset="0"/>
                <a:cs typeface="Times New Roman" pitchFamily="18" charset="0"/>
              </a:rPr>
              <a:t>эса унинг шарафига доимий ёниб турган </a:t>
            </a:r>
            <a:r>
              <a:rPr lang="uz-Cyrl-UZ" sz="2700" b="1" dirty="0" smtClean="0">
                <a:solidFill>
                  <a:srgbClr val="C00000"/>
                </a:solidFill>
                <a:latin typeface="Times New Roman" pitchFamily="18" charset="0"/>
                <a:cs typeface="Times New Roman" pitchFamily="18" charset="0"/>
              </a:rPr>
              <a:t>алтарлар</a:t>
            </a:r>
            <a:r>
              <a:rPr lang="uz-Cyrl-UZ" sz="2700" dirty="0" smtClean="0">
                <a:solidFill>
                  <a:schemeClr val="tx1"/>
                </a:solidFill>
                <a:latin typeface="Times New Roman" pitchFamily="18" charset="0"/>
                <a:cs typeface="Times New Roman" pitchFamily="18" charset="0"/>
              </a:rPr>
              <a:t> ҳам ўчирилган. Шоҳни кўмиш маросимида унинг </a:t>
            </a:r>
            <a:r>
              <a:rPr lang="uz-Cyrl-UZ" sz="2700" b="1" i="1" dirty="0" smtClean="0">
                <a:solidFill>
                  <a:srgbClr val="C00000"/>
                </a:solidFill>
                <a:latin typeface="Times New Roman" pitchFamily="18" charset="0"/>
                <a:cs typeface="Times New Roman" pitchFamily="18" charset="0"/>
              </a:rPr>
              <a:t>яқин оила аъзолари </a:t>
            </a:r>
            <a:r>
              <a:rPr lang="uz-Cyrl-UZ" sz="2700" dirty="0" smtClean="0">
                <a:solidFill>
                  <a:schemeClr val="tx1"/>
                </a:solidFill>
                <a:latin typeface="Times New Roman" pitchFamily="18" charset="0"/>
                <a:cs typeface="Times New Roman" pitchFamily="18" charset="0"/>
              </a:rPr>
              <a:t>ёки </a:t>
            </a:r>
            <a:r>
              <a:rPr lang="uz-Cyrl-UZ" sz="2700" b="1" i="1" dirty="0" smtClean="0">
                <a:solidFill>
                  <a:srgbClr val="C00000"/>
                </a:solidFill>
                <a:latin typeface="Times New Roman" pitchFamily="18" charset="0"/>
                <a:cs typeface="Times New Roman" pitchFamily="18" charset="0"/>
              </a:rPr>
              <a:t>хизматкорлари</a:t>
            </a:r>
            <a:r>
              <a:rPr lang="uz-Cyrl-UZ" sz="2700" dirty="0" smtClean="0">
                <a:solidFill>
                  <a:schemeClr val="tx1"/>
                </a:solidFill>
                <a:latin typeface="Times New Roman" pitchFamily="18" charset="0"/>
                <a:cs typeface="Times New Roman" pitchFamily="18" charset="0"/>
              </a:rPr>
              <a:t> ҳам ўзини ўзи ўлдириши лозим бўлган.</a:t>
            </a:r>
            <a:endParaRPr lang="ru-RU" sz="2700" dirty="0" smtClean="0">
              <a:solidFill>
                <a:schemeClr val="tx1"/>
              </a:solidFill>
              <a:latin typeface="Times New Roman" pitchFamily="18" charset="0"/>
              <a:cs typeface="Times New Roman" pitchFamily="18" charset="0"/>
            </a:endParaRPr>
          </a:p>
          <a:p>
            <a:pPr marL="46037" indent="0" algn="just" eaLnBrk="1">
              <a:spcAft>
                <a:spcPct val="0"/>
              </a:spcAft>
              <a:buFont typeface="Georgia" panose="02040502050405020303" pitchFamily="18" charset="0"/>
              <a:buNone/>
              <a:defRPr/>
            </a:pPr>
            <a:endParaRPr lang="uz-Cyrl-UZ" sz="2700" dirty="0" smtClean="0">
              <a:solidFill>
                <a:schemeClr val="tx1"/>
              </a:solidFill>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0" y="0"/>
            <a:ext cx="9144000" cy="642938"/>
          </a:xfrm>
          <a:solidFill>
            <a:schemeClr val="accent4">
              <a:lumMod val="75000"/>
            </a:schemeClr>
          </a:solidFill>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smtClean="0">
                <a:latin typeface="Times New Roman" pitchFamily="18" charset="0"/>
                <a:cs typeface="Times New Roman" pitchFamily="18" charset="0"/>
              </a:rPr>
              <a:t>Маслаҳатчилар кенгаши</a:t>
            </a:r>
            <a:endParaRPr lang="ru-RU" sz="2800" dirty="0" smtClean="0">
              <a:latin typeface="Times New Roman" pitchFamily="18" charset="0"/>
              <a:cs typeface="Times New Roman" pitchFamily="18" charset="0"/>
            </a:endParaRPr>
          </a:p>
        </p:txBody>
      </p:sp>
      <p:sp>
        <p:nvSpPr>
          <p:cNvPr id="3" name="Содержимое 2"/>
          <p:cNvSpPr>
            <a:spLocks noGrp="1"/>
          </p:cNvSpPr>
          <p:nvPr>
            <p:ph sz="quarter" idx="13"/>
          </p:nvPr>
        </p:nvSpPr>
        <p:spPr>
          <a:xfrm>
            <a:off x="0" y="642938"/>
            <a:ext cx="9144000" cy="6215062"/>
          </a:xfrm>
          <a:solidFill>
            <a:schemeClr val="accent4">
              <a:lumMod val="60000"/>
              <a:lumOff val="40000"/>
            </a:schemeClr>
          </a:solidFill>
        </p:spPr>
        <p:txBody>
          <a:bodyPr rtlCol="0">
            <a:noAutofit/>
          </a:bodyPr>
          <a:lstStyle/>
          <a:p>
            <a:pPr indent="-182880" algn="just" eaLnBrk="1" fontAlgn="auto" hangingPunct="1">
              <a:spcAft>
                <a:spcPts val="0"/>
              </a:spcAft>
              <a:buClr>
                <a:schemeClr val="accent6">
                  <a:lumMod val="75000"/>
                </a:schemeClr>
              </a:buClr>
              <a:buFont typeface="Arial" pitchFamily="34" charset="0"/>
              <a:buChar char="•"/>
              <a:defRPr/>
            </a:pPr>
            <a:endParaRPr lang="uz-Cyrl-UZ" sz="2400" dirty="0" smtClean="0">
              <a:solidFill>
                <a:schemeClr val="tx1"/>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Char char="•"/>
              <a:defRPr/>
            </a:pPr>
            <a:r>
              <a:rPr lang="uz-Cyrl-UZ" sz="2400" dirty="0" smtClean="0">
                <a:solidFill>
                  <a:schemeClr val="tx1"/>
                </a:solidFill>
                <a:latin typeface="Times New Roman" pitchFamily="18" charset="0"/>
                <a:cs typeface="Times New Roman" pitchFamily="18" charset="0"/>
              </a:rPr>
              <a:t>Форслар </a:t>
            </a:r>
            <a:r>
              <a:rPr lang="uz-Cyrl-UZ" sz="2400" b="1" i="1" dirty="0" smtClean="0">
                <a:solidFill>
                  <a:srgbClr val="C00000"/>
                </a:solidFill>
                <a:latin typeface="Times New Roman" pitchFamily="18" charset="0"/>
                <a:cs typeface="Times New Roman" pitchFamily="18" charset="0"/>
              </a:rPr>
              <a:t>Бутун Осиёга </a:t>
            </a:r>
            <a:r>
              <a:rPr lang="uz-Cyrl-UZ" sz="2400" dirty="0" smtClean="0">
                <a:solidFill>
                  <a:schemeClr val="tx1"/>
                </a:solidFill>
                <a:latin typeface="Times New Roman" pitchFamily="18" charset="0"/>
                <a:cs typeface="Times New Roman" pitchFamily="18" charset="0"/>
              </a:rPr>
              <a:t>ўзларининг мулки сифатида қараган ва Осиёни ҳукмдор форс шоҳининг ерлари сифатида билганлар. Шоҳни «...юқоридан берилган, </a:t>
            </a:r>
            <a:r>
              <a:rPr lang="uz-Cyrl-UZ" sz="2400" b="1" i="1" u="sng" dirty="0" smtClean="0">
                <a:solidFill>
                  <a:schemeClr val="tx1"/>
                </a:solidFill>
                <a:latin typeface="Times New Roman" pitchFamily="18" charset="0"/>
                <a:cs typeface="Times New Roman" pitchFamily="18" charset="0"/>
              </a:rPr>
              <a:t>Ахурамазданинг ердаги сояси ва бутун ернинг эгаси»</a:t>
            </a:r>
            <a:r>
              <a:rPr lang="uz-Cyrl-UZ" sz="2400" dirty="0" smtClean="0">
                <a:solidFill>
                  <a:schemeClr val="tx1"/>
                </a:solidFill>
                <a:latin typeface="Times New Roman" pitchFamily="18" charset="0"/>
                <a:cs typeface="Times New Roman" pitchFamily="18" charset="0"/>
              </a:rPr>
              <a:t> сифатида билганлар. Аҳамонийларнинг давлатни идора қилиш усули ҳақиқий </a:t>
            </a:r>
            <a:r>
              <a:rPr lang="uz-Cyrl-UZ" sz="2400" b="1" dirty="0" smtClean="0">
                <a:solidFill>
                  <a:srgbClr val="7030A0"/>
                </a:solidFill>
                <a:latin typeface="Times New Roman" pitchFamily="18" charset="0"/>
                <a:cs typeface="Times New Roman" pitchFamily="18" charset="0"/>
              </a:rPr>
              <a:t>ҳарбий</a:t>
            </a:r>
            <a:r>
              <a:rPr lang="uz-Cyrl-UZ" sz="2400" dirty="0" smtClean="0">
                <a:solidFill>
                  <a:schemeClr val="tx1"/>
                </a:solidFill>
                <a:latin typeface="Times New Roman" pitchFamily="18" charset="0"/>
                <a:cs typeface="Times New Roman" pitchFamily="18" charset="0"/>
              </a:rPr>
              <a:t> </a:t>
            </a:r>
            <a:r>
              <a:rPr lang="uz-Cyrl-UZ" sz="2400" b="1" dirty="0" smtClean="0">
                <a:solidFill>
                  <a:srgbClr val="7030A0"/>
                </a:solidFill>
                <a:latin typeface="Times New Roman" pitchFamily="18" charset="0"/>
                <a:cs typeface="Times New Roman" pitchFamily="18" charset="0"/>
              </a:rPr>
              <a:t>деспотизмдир</a:t>
            </a:r>
            <a:r>
              <a:rPr lang="uz-Cyrl-UZ" sz="2400" dirty="0" smtClean="0">
                <a:solidFill>
                  <a:schemeClr val="tx1"/>
                </a:solidFill>
                <a:latin typeface="Times New Roman" pitchFamily="18" charset="0"/>
                <a:cs typeface="Times New Roman" pitchFamily="18" charset="0"/>
              </a:rPr>
              <a:t>. Негаки, аҳамонийларга </a:t>
            </a:r>
            <a:r>
              <a:rPr lang="uz-Cyrl-UZ" sz="2400" b="1" dirty="0" smtClean="0">
                <a:solidFill>
                  <a:schemeClr val="tx1"/>
                </a:solidFill>
                <a:latin typeface="Times New Roman" pitchFamily="18" charset="0"/>
                <a:cs typeface="Times New Roman" pitchFamily="18" charset="0"/>
              </a:rPr>
              <a:t>давлатни идора қилишнинг </a:t>
            </a:r>
            <a:r>
              <a:rPr lang="uz-Cyrl-UZ" sz="2400" b="1" i="1" u="sng" dirty="0" smtClean="0">
                <a:solidFill>
                  <a:srgbClr val="C00000"/>
                </a:solidFill>
                <a:latin typeface="Times New Roman" pitchFamily="18" charset="0"/>
                <a:cs typeface="Times New Roman" pitchFamily="18" charset="0"/>
              </a:rPr>
              <a:t>қонун чиқарувчи, ижро ёки суд органлари </a:t>
            </a:r>
            <a:r>
              <a:rPr lang="uz-Cyrl-UZ" sz="2400" dirty="0" smtClean="0">
                <a:solidFill>
                  <a:schemeClr val="tx1"/>
                </a:solidFill>
                <a:latin typeface="Times New Roman" pitchFamily="18" charset="0"/>
                <a:cs typeface="Times New Roman" pitchFamily="18" charset="0"/>
              </a:rPr>
              <a:t>каби бошқарув усуллари умуман бегона бўлган. </a:t>
            </a:r>
            <a:r>
              <a:rPr lang="uz-Cyrl-UZ" sz="2400" b="1" i="1" dirty="0" smtClean="0">
                <a:solidFill>
                  <a:srgbClr val="7030A0"/>
                </a:solidFill>
                <a:latin typeface="Times New Roman" pitchFamily="18" charset="0"/>
                <a:cs typeface="Times New Roman" pitchFamily="18" charset="0"/>
              </a:rPr>
              <a:t>Шоҳ ёки шоҳлар шоҳи бутун ҳокимият эгаси ҳисобланган.</a:t>
            </a:r>
            <a:endParaRPr lang="ru-RU" sz="2400" b="1" i="1" dirty="0" smtClean="0">
              <a:solidFill>
                <a:srgbClr val="7030A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Char char="•"/>
              <a:defRPr/>
            </a:pPr>
            <a:r>
              <a:rPr lang="uz-Cyrl-UZ" sz="2400" b="1" dirty="0" smtClean="0">
                <a:solidFill>
                  <a:srgbClr val="7030A0"/>
                </a:solidFill>
                <a:latin typeface="Times New Roman" pitchFamily="18" charset="0"/>
                <a:cs typeface="Times New Roman" pitchFamily="18" charset="0"/>
              </a:rPr>
              <a:t>Эсфир</a:t>
            </a:r>
            <a:r>
              <a:rPr lang="uz-Cyrl-UZ" sz="2400" dirty="0" smtClean="0">
                <a:solidFill>
                  <a:schemeClr val="tx1"/>
                </a:solidFill>
                <a:latin typeface="Times New Roman" pitchFamily="18" charset="0"/>
                <a:cs typeface="Times New Roman" pitchFamily="18" charset="0"/>
              </a:rPr>
              <a:t> маълумотларига қараганда, шоҳнинг атрофида доимий </a:t>
            </a:r>
            <a:r>
              <a:rPr lang="uz-Cyrl-UZ" sz="2400" b="1" i="1" dirty="0" smtClean="0">
                <a:solidFill>
                  <a:srgbClr val="7030A0"/>
                </a:solidFill>
                <a:latin typeface="Times New Roman" pitchFamily="18" charset="0"/>
                <a:cs typeface="Times New Roman" pitchFamily="18" charset="0"/>
              </a:rPr>
              <a:t>маслаҳатчилар кенгаши </a:t>
            </a:r>
            <a:r>
              <a:rPr lang="uz-Cyrl-UZ" sz="2400" dirty="0" smtClean="0">
                <a:solidFill>
                  <a:schemeClr val="tx1"/>
                </a:solidFill>
                <a:latin typeface="Times New Roman" pitchFamily="18" charset="0"/>
                <a:cs typeface="Times New Roman" pitchFamily="18" charset="0"/>
              </a:rPr>
              <a:t>бўлган. Маслаҳат кенгаши аъзолари давлатни бошқаришда </a:t>
            </a:r>
            <a:r>
              <a:rPr lang="uz-Cyrl-UZ" sz="2400" b="1" i="1" dirty="0" smtClean="0">
                <a:solidFill>
                  <a:srgbClr val="7030A0"/>
                </a:solidFill>
                <a:latin typeface="Times New Roman" pitchFamily="18" charset="0"/>
                <a:cs typeface="Times New Roman" pitchFamily="18" charset="0"/>
              </a:rPr>
              <a:t>вазирлик</a:t>
            </a:r>
            <a:r>
              <a:rPr lang="uz-Cyrl-UZ" sz="2400" dirty="0" smtClean="0">
                <a:solidFill>
                  <a:schemeClr val="tx1"/>
                </a:solidFill>
                <a:latin typeface="Times New Roman" pitchFamily="18" charset="0"/>
                <a:cs typeface="Times New Roman" pitchFamily="18" charset="0"/>
              </a:rPr>
              <a:t> вазифасини бажарган. Улар давлат ишларини бажаришда шоҳдан кейинги бош вазифани бажарган. Бутун жамоатчилик ишлари уларнинг бевосита раҳбарлигида амалга оширилган. </a:t>
            </a:r>
            <a:endParaRPr lang="ru-RU" sz="2400" dirty="0" smtClean="0">
              <a:solidFill>
                <a:schemeClr val="tx1"/>
              </a:solidFill>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0" y="0"/>
            <a:ext cx="9144000" cy="642938"/>
          </a:xfrm>
          <a:solidFill>
            <a:schemeClr val="accent4">
              <a:lumMod val="75000"/>
            </a:schemeClr>
          </a:solidFill>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smtClean="0">
                <a:latin typeface="Times New Roman" pitchFamily="18" charset="0"/>
                <a:cs typeface="Times New Roman" pitchFamily="18" charset="0"/>
              </a:rPr>
              <a:t>Сарой оғалари ва “Кенгаш”</a:t>
            </a:r>
            <a:endParaRPr lang="ru-RU" sz="2800" dirty="0" smtClean="0">
              <a:latin typeface="Times New Roman" pitchFamily="18" charset="0"/>
              <a:cs typeface="Times New Roman" pitchFamily="18" charset="0"/>
            </a:endParaRPr>
          </a:p>
        </p:txBody>
      </p:sp>
      <p:sp>
        <p:nvSpPr>
          <p:cNvPr id="3" name="Содержимое 2"/>
          <p:cNvSpPr>
            <a:spLocks noGrp="1"/>
          </p:cNvSpPr>
          <p:nvPr>
            <p:ph sz="quarter" idx="13"/>
          </p:nvPr>
        </p:nvSpPr>
        <p:spPr>
          <a:xfrm>
            <a:off x="0" y="642938"/>
            <a:ext cx="9144000" cy="6215062"/>
          </a:xfrm>
          <a:solidFill>
            <a:schemeClr val="accent4">
              <a:lumMod val="60000"/>
              <a:lumOff val="40000"/>
            </a:schemeClr>
          </a:solidFill>
        </p:spPr>
        <p:txBody>
          <a:bodyPr rtlCol="0">
            <a:noAutofit/>
          </a:bodyPr>
          <a:lstStyle/>
          <a:p>
            <a:pPr indent="-182880" algn="just" eaLnBrk="1" fontAlgn="auto" hangingPunct="1">
              <a:spcAft>
                <a:spcPts val="0"/>
              </a:spcAft>
              <a:buClr>
                <a:schemeClr val="accent6">
                  <a:lumMod val="75000"/>
                </a:schemeClr>
              </a:buClr>
              <a:buFont typeface="Arial" pitchFamily="34" charset="0"/>
              <a:buChar char="•"/>
              <a:defRPr/>
            </a:pPr>
            <a:endParaRPr lang="uz-Cyrl-UZ" sz="2500" dirty="0" smtClean="0">
              <a:solidFill>
                <a:schemeClr val="tx1"/>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Char char="•"/>
              <a:defRPr/>
            </a:pPr>
            <a:r>
              <a:rPr lang="uz-Cyrl-UZ" sz="2500" dirty="0">
                <a:solidFill>
                  <a:schemeClr val="tx1"/>
                </a:solidFill>
                <a:latin typeface="Times New Roman" pitchFamily="18" charset="0"/>
                <a:cs typeface="Times New Roman" pitchFamily="18" charset="0"/>
              </a:rPr>
              <a:t>Маслаҳат кенгашидан сўнг </a:t>
            </a:r>
            <a:r>
              <a:rPr lang="uz-Cyrl-UZ" sz="2500" b="1" i="1" dirty="0">
                <a:solidFill>
                  <a:srgbClr val="7030A0"/>
                </a:solidFill>
                <a:latin typeface="Times New Roman" pitchFamily="18" charset="0"/>
                <a:cs typeface="Times New Roman" pitchFamily="18" charset="0"/>
              </a:rPr>
              <a:t>еттита сарой оғалари </a:t>
            </a:r>
            <a:r>
              <a:rPr lang="uz-Cyrl-UZ" sz="2500" dirty="0">
                <a:solidFill>
                  <a:schemeClr val="tx1"/>
                </a:solidFill>
                <a:latin typeface="Times New Roman" pitchFamily="18" charset="0"/>
                <a:cs typeface="Times New Roman" pitchFamily="18" charset="0"/>
              </a:rPr>
              <a:t>ёки </a:t>
            </a:r>
            <a:r>
              <a:rPr lang="uz-Cyrl-UZ" sz="2500" b="1" i="1" dirty="0">
                <a:solidFill>
                  <a:srgbClr val="7030A0"/>
                </a:solidFill>
                <a:latin typeface="Times New Roman" pitchFamily="18" charset="0"/>
                <a:cs typeface="Times New Roman" pitchFamily="18" charset="0"/>
              </a:rPr>
              <a:t>сарой аъёнлари бошлиқлари, </a:t>
            </a:r>
            <a:r>
              <a:rPr lang="uz-Cyrl-UZ" sz="2500" dirty="0">
                <a:solidFill>
                  <a:schemeClr val="tx1"/>
                </a:solidFill>
                <a:latin typeface="Times New Roman" pitchFamily="18" charset="0"/>
                <a:cs typeface="Times New Roman" pitchFamily="18" charset="0"/>
              </a:rPr>
              <a:t>яъни </a:t>
            </a:r>
            <a:r>
              <a:rPr lang="uz-Cyrl-UZ" sz="2500" b="1" i="1" dirty="0">
                <a:solidFill>
                  <a:srgbClr val="7030A0"/>
                </a:solidFill>
                <a:latin typeface="Times New Roman" pitchFamily="18" charset="0"/>
                <a:cs typeface="Times New Roman" pitchFamily="18" charset="0"/>
              </a:rPr>
              <a:t>шоҳнинг шахсий ҳизматкорлари </a:t>
            </a:r>
            <a:r>
              <a:rPr lang="uz-Cyrl-UZ" sz="2500" dirty="0">
                <a:solidFill>
                  <a:schemeClr val="tx1"/>
                </a:solidFill>
                <a:latin typeface="Times New Roman" pitchFamily="18" charset="0"/>
                <a:cs typeface="Times New Roman" pitchFamily="18" charset="0"/>
              </a:rPr>
              <a:t>турган. Улар асосан шоҳнинг истагини бажаришган. Саройдаги ички хизматлардан тортиб, сатрапликлар ҳудудларида </a:t>
            </a:r>
            <a:r>
              <a:rPr lang="uz-Cyrl-UZ" sz="2500" b="1" i="1" dirty="0">
                <a:solidFill>
                  <a:srgbClr val="7030A0"/>
                </a:solidFill>
                <a:latin typeface="Times New Roman" pitchFamily="18" charset="0"/>
                <a:cs typeface="Times New Roman" pitchFamily="18" charset="0"/>
              </a:rPr>
              <a:t>комиссарлик </a:t>
            </a:r>
            <a:r>
              <a:rPr lang="uz-Cyrl-UZ" sz="2500" dirty="0">
                <a:solidFill>
                  <a:schemeClr val="tx1"/>
                </a:solidFill>
                <a:latin typeface="Times New Roman" pitchFamily="18" charset="0"/>
                <a:cs typeface="Times New Roman" pitchFamily="18" charset="0"/>
              </a:rPr>
              <a:t>вазифаларини ҳам амалга оширган.</a:t>
            </a:r>
          </a:p>
          <a:p>
            <a:pPr indent="-182880" algn="just" eaLnBrk="1" fontAlgn="auto" hangingPunct="1">
              <a:spcAft>
                <a:spcPts val="0"/>
              </a:spcAft>
              <a:buClr>
                <a:schemeClr val="accent6">
                  <a:lumMod val="75000"/>
                </a:schemeClr>
              </a:buClr>
              <a:buFont typeface="Arial" pitchFamily="34" charset="0"/>
              <a:buChar char="•"/>
              <a:defRPr/>
            </a:pPr>
            <a:r>
              <a:rPr lang="uz-Cyrl-UZ" sz="2500" dirty="0">
                <a:solidFill>
                  <a:schemeClr val="tx1"/>
                </a:solidFill>
                <a:latin typeface="Times New Roman" pitchFamily="18" charset="0"/>
                <a:cs typeface="Times New Roman" pitchFamily="18" charset="0"/>
              </a:rPr>
              <a:t>Аҳамонийлар империясида </a:t>
            </a:r>
            <a:r>
              <a:rPr lang="uz-Cyrl-UZ" sz="2500" b="1" i="1" u="sng" dirty="0">
                <a:solidFill>
                  <a:schemeClr val="tx1"/>
                </a:solidFill>
                <a:latin typeface="Times New Roman" pitchFamily="18" charset="0"/>
                <a:cs typeface="Times New Roman" pitchFamily="18" charset="0"/>
              </a:rPr>
              <a:t>давлат миқёсидаги йирик масалалар, жумладан уруш масалалари </a:t>
            </a:r>
            <a:r>
              <a:rPr lang="uz-Cyrl-UZ" sz="2500" b="1" dirty="0">
                <a:solidFill>
                  <a:srgbClr val="7030A0"/>
                </a:solidFill>
                <a:latin typeface="Times New Roman" pitchFamily="18" charset="0"/>
                <a:cs typeface="Times New Roman" pitchFamily="18" charset="0"/>
              </a:rPr>
              <a:t>«кенгаш»да </a:t>
            </a:r>
            <a:r>
              <a:rPr lang="uz-Cyrl-UZ" sz="2500" dirty="0">
                <a:solidFill>
                  <a:schemeClr val="tx1"/>
                </a:solidFill>
                <a:latin typeface="Times New Roman" pitchFamily="18" charset="0"/>
                <a:cs typeface="Times New Roman" pitchFamily="18" charset="0"/>
              </a:rPr>
              <a:t>муҳокама қилинган. Бу кенгашга </a:t>
            </a:r>
            <a:r>
              <a:rPr lang="uz-Cyrl-UZ" sz="2500" b="1" i="1" u="sng" dirty="0">
                <a:solidFill>
                  <a:srgbClr val="7030A0"/>
                </a:solidFill>
                <a:latin typeface="Times New Roman" pitchFamily="18" charset="0"/>
                <a:cs typeface="Times New Roman" pitchFamily="18" charset="0"/>
              </a:rPr>
              <a:t>пасаргад уруғи оқсоқоллари, сатраплар, давлатнинг йирик ҳарбий амалдорлари</a:t>
            </a:r>
            <a:r>
              <a:rPr lang="uz-Cyrl-UZ" sz="2500" dirty="0">
                <a:solidFill>
                  <a:schemeClr val="tx1"/>
                </a:solidFill>
                <a:latin typeface="Times New Roman" pitchFamily="18" charset="0"/>
                <a:cs typeface="Times New Roman" pitchFamily="18" charset="0"/>
              </a:rPr>
              <a:t> ва </a:t>
            </a:r>
            <a:r>
              <a:rPr lang="uz-Cyrl-UZ" sz="2500" b="1" i="1" u="sng" dirty="0">
                <a:solidFill>
                  <a:srgbClr val="7030A0"/>
                </a:solidFill>
                <a:latin typeface="Times New Roman" pitchFamily="18" charset="0"/>
                <a:cs typeface="Times New Roman" pitchFamily="18" charset="0"/>
              </a:rPr>
              <a:t>ҳарбий аристократлари </a:t>
            </a:r>
            <a:r>
              <a:rPr lang="uz-Cyrl-UZ" sz="2500" dirty="0">
                <a:solidFill>
                  <a:schemeClr val="tx1"/>
                </a:solidFill>
                <a:latin typeface="Times New Roman" pitchFamily="18" charset="0"/>
                <a:cs typeface="Times New Roman" pitchFamily="18" charset="0"/>
              </a:rPr>
              <a:t>таклиф этилган. Кенгашда муҳокама қилинаётган масала бўйича </a:t>
            </a:r>
            <a:r>
              <a:rPr lang="uz-Cyrl-UZ" sz="2500" b="1" i="1" u="sng" dirty="0">
                <a:solidFill>
                  <a:schemeClr val="tx1"/>
                </a:solidFill>
                <a:latin typeface="Times New Roman" pitchFamily="18" charset="0"/>
                <a:cs typeface="Times New Roman" pitchFamily="18" charset="0"/>
              </a:rPr>
              <a:t>кимнинг таклифи қабул қилинса, ўша киши шу ишга мутасадди, бошлиқ </a:t>
            </a:r>
            <a:r>
              <a:rPr lang="uz-Cyrl-UZ" sz="2500" dirty="0">
                <a:solidFill>
                  <a:schemeClr val="tx1"/>
                </a:solidFill>
                <a:latin typeface="Times New Roman" pitchFamily="18" charset="0"/>
                <a:cs typeface="Times New Roman" pitchFamily="18" charset="0"/>
              </a:rPr>
              <a:t>қилиб тайинланган. У шу ишнинг бажарилишига боши билан жавоб берган</a:t>
            </a:r>
            <a:r>
              <a:rPr lang="uz-Cyrl-UZ" sz="2500" dirty="0" smtClean="0">
                <a:solidFill>
                  <a:schemeClr val="tx1"/>
                </a:solidFill>
                <a:latin typeface="Times New Roman" pitchFamily="18" charset="0"/>
                <a:cs typeface="Times New Roman" pitchFamily="18" charset="0"/>
              </a:rPr>
              <a:t>.</a:t>
            </a:r>
            <a:endParaRPr lang="uz-Cyrl-UZ" sz="2500" dirty="0">
              <a:solidFill>
                <a:schemeClr val="tx1"/>
              </a:solidFill>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714375"/>
          </a:xfrm>
          <a:solidFill>
            <a:schemeClr val="accent3">
              <a:lumMod val="40000"/>
              <a:lumOff val="60000"/>
            </a:schemeClr>
          </a:solidFill>
        </p:spPr>
        <p:txBody>
          <a:bodyPr>
            <a:normAutofit fontScale="90000"/>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dirty="0" smtClean="0"/>
              <a:t>Сарой</a:t>
            </a:r>
            <a:endParaRPr lang="ru-RU" dirty="0"/>
          </a:p>
        </p:txBody>
      </p:sp>
      <p:sp>
        <p:nvSpPr>
          <p:cNvPr id="3" name="Содержимое 2"/>
          <p:cNvSpPr>
            <a:spLocks noGrp="1"/>
          </p:cNvSpPr>
          <p:nvPr>
            <p:ph sz="quarter" idx="13"/>
          </p:nvPr>
        </p:nvSpPr>
        <p:spPr>
          <a:xfrm>
            <a:off x="0" y="785813"/>
            <a:ext cx="9144000" cy="6072187"/>
          </a:xfrm>
        </p:spPr>
        <p:txBody>
          <a:bodyPr rtlCol="0">
            <a:normAutofit/>
          </a:bodyPr>
          <a:lstStyle/>
          <a:p>
            <a:pPr indent="-182880" algn="just" eaLnBrk="1" fontAlgn="auto" hangingPunct="1">
              <a:spcAft>
                <a:spcPts val="0"/>
              </a:spcAft>
              <a:buClr>
                <a:schemeClr val="accent6">
                  <a:lumMod val="75000"/>
                </a:schemeClr>
              </a:buClr>
              <a:buFont typeface="Arial" pitchFamily="34" charset="0"/>
              <a:buChar char="•"/>
              <a:defRPr/>
            </a:pPr>
            <a:r>
              <a:rPr lang="uz-Cyrl-UZ" sz="3000" b="1" dirty="0" smtClean="0">
                <a:solidFill>
                  <a:schemeClr val="tx2"/>
                </a:solidFill>
                <a:latin typeface="Times New Roman" pitchFamily="18" charset="0"/>
                <a:cs typeface="Times New Roman" pitchFamily="18" charset="0"/>
              </a:rPr>
              <a:t>Кир ва Камбиз замонида Аҳамонийлар империясининг тайинли сиёсий маркази, саройи ҳам йўқ эди. Ҳарбий фаолиятга қараб, шоҳ ҳамда унинг мажлислар ўтказадиган </a:t>
            </a:r>
            <a:r>
              <a:rPr lang="uz-Cyrl-UZ" sz="3000" b="1" dirty="0" smtClean="0">
                <a:solidFill>
                  <a:srgbClr val="7030A0"/>
                </a:solidFill>
                <a:latin typeface="Times New Roman" pitchFamily="18" charset="0"/>
                <a:cs typeface="Times New Roman" pitchFamily="18" charset="0"/>
              </a:rPr>
              <a:t>«сарой»и </a:t>
            </a:r>
            <a:r>
              <a:rPr lang="uz-Cyrl-UZ" sz="3000" b="1" dirty="0" smtClean="0">
                <a:solidFill>
                  <a:schemeClr val="tx2"/>
                </a:solidFill>
                <a:latin typeface="Times New Roman" pitchFamily="18" charset="0"/>
                <a:cs typeface="Times New Roman" pitchFamily="18" charset="0"/>
              </a:rPr>
              <a:t>ҳам кўчиб юрган. Кир </a:t>
            </a:r>
            <a:r>
              <a:rPr lang="uz-Cyrl-UZ" sz="3000" b="1" dirty="0" smtClean="0">
                <a:solidFill>
                  <a:srgbClr val="C00000"/>
                </a:solidFill>
                <a:latin typeface="Times New Roman" pitchFamily="18" charset="0"/>
                <a:cs typeface="Times New Roman" pitchFamily="18" charset="0"/>
              </a:rPr>
              <a:t>резиденцияси</a:t>
            </a:r>
            <a:r>
              <a:rPr lang="uz-Cyrl-UZ" sz="3000" b="1" dirty="0" smtClean="0">
                <a:solidFill>
                  <a:schemeClr val="tx2"/>
                </a:solidFill>
                <a:latin typeface="Times New Roman" pitchFamily="18" charset="0"/>
                <a:cs typeface="Times New Roman" pitchFamily="18" charset="0"/>
              </a:rPr>
              <a:t> </a:t>
            </a:r>
            <a:r>
              <a:rPr lang="uz-Cyrl-UZ" sz="3000" b="1" dirty="0" smtClean="0">
                <a:solidFill>
                  <a:srgbClr val="0033CC"/>
                </a:solidFill>
                <a:latin typeface="Times New Roman" pitchFamily="18" charset="0"/>
                <a:cs typeface="Times New Roman" pitchFamily="18" charset="0"/>
              </a:rPr>
              <a:t>Экбатанда</a:t>
            </a:r>
            <a:r>
              <a:rPr lang="uz-Cyrl-UZ" sz="3000" b="1" dirty="0" smtClean="0">
                <a:solidFill>
                  <a:schemeClr val="tx2"/>
                </a:solidFill>
                <a:latin typeface="Times New Roman" pitchFamily="18" charset="0"/>
                <a:cs typeface="Times New Roman" pitchFamily="18" charset="0"/>
              </a:rPr>
              <a:t>, </a:t>
            </a:r>
            <a:r>
              <a:rPr lang="uz-Cyrl-UZ" sz="3000" b="1" dirty="0" smtClean="0">
                <a:solidFill>
                  <a:srgbClr val="0033CC"/>
                </a:solidFill>
                <a:latin typeface="Times New Roman" pitchFamily="18" charset="0"/>
                <a:cs typeface="Times New Roman" pitchFamily="18" charset="0"/>
              </a:rPr>
              <a:t>Дейок қурдирган саройда</a:t>
            </a:r>
            <a:r>
              <a:rPr lang="uz-Cyrl-UZ" sz="3000" b="1" dirty="0" smtClean="0">
                <a:solidFill>
                  <a:schemeClr val="tx2"/>
                </a:solidFill>
                <a:latin typeface="Times New Roman" pitchFamily="18" charset="0"/>
                <a:cs typeface="Times New Roman" pitchFamily="18" charset="0"/>
              </a:rPr>
              <a:t> жойлашган бўлса, Камбиз </a:t>
            </a:r>
            <a:r>
              <a:rPr lang="uz-Cyrl-UZ" sz="3000" b="1" dirty="0" smtClean="0">
                <a:solidFill>
                  <a:srgbClr val="7030A0"/>
                </a:solidFill>
                <a:latin typeface="Times New Roman" pitchFamily="18" charset="0"/>
                <a:cs typeface="Times New Roman" pitchFamily="18" charset="0"/>
              </a:rPr>
              <a:t>Мисрни</a:t>
            </a:r>
            <a:r>
              <a:rPr lang="uz-Cyrl-UZ" sz="3000" b="1" dirty="0" smtClean="0">
                <a:solidFill>
                  <a:schemeClr val="tx2"/>
                </a:solidFill>
                <a:latin typeface="Times New Roman" pitchFamily="18" charset="0"/>
                <a:cs typeface="Times New Roman" pitchFamily="18" charset="0"/>
              </a:rPr>
              <a:t> деярли тарк этмаган. Доро I </a:t>
            </a:r>
            <a:r>
              <a:rPr lang="uz-Cyrl-UZ" sz="3000" b="1" dirty="0" smtClean="0">
                <a:solidFill>
                  <a:srgbClr val="7030A0"/>
                </a:solidFill>
                <a:latin typeface="Times New Roman" pitchFamily="18" charset="0"/>
                <a:cs typeface="Times New Roman" pitchFamily="18" charset="0"/>
              </a:rPr>
              <a:t>Суза</a:t>
            </a:r>
            <a:r>
              <a:rPr lang="uz-Cyrl-UZ" sz="3000" b="1" dirty="0" smtClean="0">
                <a:solidFill>
                  <a:schemeClr val="tx2"/>
                </a:solidFill>
                <a:latin typeface="Times New Roman" pitchFamily="18" charset="0"/>
                <a:cs typeface="Times New Roman" pitchFamily="18" charset="0"/>
              </a:rPr>
              <a:t> шаҳрини империянинг пойтахти сифатида танлади ва </a:t>
            </a:r>
            <a:r>
              <a:rPr lang="ru-RU" sz="3000" b="1" dirty="0" smtClean="0">
                <a:solidFill>
                  <a:schemeClr val="tx2"/>
                </a:solidFill>
                <a:latin typeface="Times New Roman" pitchFamily="18" charset="0"/>
                <a:cs typeface="Times New Roman" pitchFamily="18" charset="0"/>
              </a:rPr>
              <a:t>с</a:t>
            </a:r>
            <a:r>
              <a:rPr lang="uz-Cyrl-UZ" sz="3000" b="1" dirty="0" smtClean="0">
                <a:solidFill>
                  <a:schemeClr val="tx2"/>
                </a:solidFill>
                <a:latin typeface="Times New Roman" pitchFamily="18" charset="0"/>
                <a:cs typeface="Times New Roman" pitchFamily="18" charset="0"/>
              </a:rPr>
              <a:t>арой қурдиришга фатво берди. </a:t>
            </a:r>
            <a:r>
              <a:rPr lang="uz-Cyrl-UZ" sz="3000" b="1" dirty="0" smtClean="0">
                <a:solidFill>
                  <a:srgbClr val="7030A0"/>
                </a:solidFill>
                <a:latin typeface="Times New Roman" pitchFamily="18" charset="0"/>
                <a:cs typeface="Times New Roman" pitchFamily="18" charset="0"/>
              </a:rPr>
              <a:t>Персеполни</a:t>
            </a:r>
            <a:r>
              <a:rPr lang="uz-Cyrl-UZ" sz="3000" b="1" dirty="0" smtClean="0">
                <a:solidFill>
                  <a:schemeClr val="tx2"/>
                </a:solidFill>
                <a:latin typeface="Times New Roman" pitchFamily="18" charset="0"/>
                <a:cs typeface="Times New Roman" pitchFamily="18" charset="0"/>
              </a:rPr>
              <a:t> эса ўз династияси аъзоларининг хилхонасига айлантирди ва у ерда ҳам </a:t>
            </a:r>
            <a:r>
              <a:rPr lang="uz-Cyrl-UZ" sz="3000" b="1" dirty="0" smtClean="0">
                <a:solidFill>
                  <a:srgbClr val="7030A0"/>
                </a:solidFill>
                <a:latin typeface="Times New Roman" pitchFamily="18" charset="0"/>
                <a:cs typeface="Times New Roman" pitchFamily="18" charset="0"/>
              </a:rPr>
              <a:t>сарой</a:t>
            </a:r>
            <a:r>
              <a:rPr lang="uz-Cyrl-UZ" sz="3000" b="1" dirty="0" smtClean="0">
                <a:solidFill>
                  <a:schemeClr val="tx2"/>
                </a:solidFill>
                <a:latin typeface="Times New Roman" pitchFamily="18" charset="0"/>
                <a:cs typeface="Times New Roman" pitchFamily="18" charset="0"/>
              </a:rPr>
              <a:t> қурдиришга эришди.</a:t>
            </a:r>
            <a:endParaRPr lang="ru-RU" sz="3000" b="1" dirty="0" smtClean="0">
              <a:solidFill>
                <a:schemeClr val="tx2"/>
              </a:solidFill>
              <a:latin typeface="Times New Roman" pitchFamily="18" charset="0"/>
              <a:cs typeface="Times New Roman" pitchFamily="18" charset="0"/>
            </a:endParaRPr>
          </a:p>
          <a:p>
            <a:pPr marL="45720" indent="0" eaLnBrk="1" fontAlgn="auto" hangingPunct="1">
              <a:spcAft>
                <a:spcPts val="0"/>
              </a:spcAft>
              <a:buClr>
                <a:schemeClr val="accent6">
                  <a:lumMod val="75000"/>
                </a:schemeClr>
              </a:buClr>
              <a:buFont typeface="Georgia" panose="02040502050405020303" pitchFamily="18" charset="0"/>
              <a:buNone/>
              <a:defRPr/>
            </a:pPr>
            <a:endParaRPr lang="ru-RU" sz="3000" b="1" dirty="0">
              <a:solidFill>
                <a:schemeClr val="tx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714375"/>
          </a:xfrm>
          <a:solidFill>
            <a:schemeClr val="accent3">
              <a:lumMod val="40000"/>
              <a:lumOff val="60000"/>
            </a:schemeClr>
          </a:solidFill>
        </p:spPr>
        <p:txBody>
          <a:bodyPr>
            <a:normAutofit fontScale="90000"/>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dirty="0" smtClean="0"/>
              <a:t>Сарой</a:t>
            </a:r>
            <a:endParaRPr lang="ru-RU" dirty="0"/>
          </a:p>
        </p:txBody>
      </p:sp>
      <p:sp>
        <p:nvSpPr>
          <p:cNvPr id="3" name="Содержимое 2"/>
          <p:cNvSpPr>
            <a:spLocks noGrp="1"/>
          </p:cNvSpPr>
          <p:nvPr>
            <p:ph sz="quarter" idx="13"/>
          </p:nvPr>
        </p:nvSpPr>
        <p:spPr>
          <a:xfrm>
            <a:off x="0" y="785813"/>
            <a:ext cx="9144000" cy="6072187"/>
          </a:xfr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ormAutofit/>
          </a:bodyPr>
          <a:lstStyle/>
          <a:p>
            <a:pPr marL="45720" indent="0" algn="just" eaLnBrk="1" fontAlgn="auto" hangingPunct="1">
              <a:spcAft>
                <a:spcPts val="0"/>
              </a:spcAft>
              <a:buClr>
                <a:schemeClr val="accent6">
                  <a:lumMod val="75000"/>
                </a:schemeClr>
              </a:buClr>
              <a:buFont typeface="Georgia" panose="02040502050405020303" pitchFamily="18" charset="0"/>
              <a:buNone/>
              <a:defRPr/>
            </a:pPr>
            <a:r>
              <a:rPr lang="uz-Cyrl-UZ" sz="3600" dirty="0" smtClean="0">
                <a:solidFill>
                  <a:schemeClr val="tx1">
                    <a:lumMod val="75000"/>
                    <a:lumOff val="25000"/>
                  </a:schemeClr>
                </a:solidFill>
                <a:latin typeface="Times New Roman" pitchFamily="18" charset="0"/>
                <a:cs typeface="Times New Roman" pitchFamily="18" charset="0"/>
              </a:rPr>
              <a:t>Сарой форслар тилида </a:t>
            </a:r>
            <a:r>
              <a:rPr lang="uz-Cyrl-UZ" sz="3600" b="1" i="1" dirty="0" smtClean="0">
                <a:solidFill>
                  <a:srgbClr val="0033CC"/>
                </a:solidFill>
                <a:latin typeface="Times New Roman" pitchFamily="18" charset="0"/>
                <a:cs typeface="Times New Roman" pitchFamily="18" charset="0"/>
              </a:rPr>
              <a:t>«дувара» </a:t>
            </a:r>
            <a:r>
              <a:rPr lang="uz-Cyrl-UZ" sz="3600" dirty="0" smtClean="0">
                <a:solidFill>
                  <a:schemeClr val="tx1">
                    <a:lumMod val="75000"/>
                    <a:lumOff val="25000"/>
                  </a:schemeClr>
                </a:solidFill>
                <a:latin typeface="Times New Roman" pitchFamily="18" charset="0"/>
                <a:cs typeface="Times New Roman" pitchFamily="18" charset="0"/>
              </a:rPr>
              <a:t>деб аталиб, шоҳнинг олдига киришнинг маълум тартиб қоидалари ишлаб чиқилган. </a:t>
            </a:r>
            <a:r>
              <a:rPr lang="uz-Cyrl-UZ" sz="3600" b="1" i="1" dirty="0" smtClean="0">
                <a:solidFill>
                  <a:schemeClr val="tx1">
                    <a:lumMod val="75000"/>
                    <a:lumOff val="25000"/>
                  </a:schemeClr>
                </a:solidFill>
                <a:latin typeface="Times New Roman" pitchFamily="18" charset="0"/>
                <a:cs typeface="Times New Roman" pitchFamily="18" charset="0"/>
              </a:rPr>
              <a:t>Вазирларга тенглаштирилган маслаҳат кенгаши аъзолари, сарой оғалари ва бошқа сарой ҳизматкорлари </a:t>
            </a:r>
            <a:r>
              <a:rPr lang="uz-Cyrl-UZ" sz="3600" dirty="0" smtClean="0">
                <a:solidFill>
                  <a:schemeClr val="tx1">
                    <a:lumMod val="75000"/>
                    <a:lumOff val="25000"/>
                  </a:schemeClr>
                </a:solidFill>
                <a:latin typeface="Times New Roman" pitchFamily="18" charset="0"/>
                <a:cs typeface="Times New Roman" pitchFamily="18" charset="0"/>
              </a:rPr>
              <a:t>сарой дарвозаси олдида, эгаллаган мансаби бўйича қатор туришган. Ишлаб чиқилган қоидага риоя қилмай, шоҳ қабулига киришга уринганлар </a:t>
            </a:r>
            <a:r>
              <a:rPr lang="uz-Cyrl-UZ" sz="3600" b="1" i="1" dirty="0" smtClean="0">
                <a:solidFill>
                  <a:srgbClr val="0033CC"/>
                </a:solidFill>
                <a:latin typeface="Times New Roman" pitchFamily="18" charset="0"/>
                <a:cs typeface="Times New Roman" pitchFamily="18" charset="0"/>
              </a:rPr>
              <a:t>ўлим жазосига </a:t>
            </a:r>
            <a:r>
              <a:rPr lang="uz-Cyrl-UZ" sz="3600" dirty="0" smtClean="0">
                <a:solidFill>
                  <a:schemeClr val="tx1">
                    <a:lumMod val="75000"/>
                    <a:lumOff val="25000"/>
                  </a:schemeClr>
                </a:solidFill>
                <a:latin typeface="Times New Roman" pitchFamily="18" charset="0"/>
                <a:cs typeface="Times New Roman" pitchFamily="18" charset="0"/>
              </a:rPr>
              <a:t>ҳукм этилган. </a:t>
            </a:r>
            <a:endParaRPr lang="ru-RU" sz="3600" dirty="0" smtClean="0">
              <a:solidFill>
                <a:schemeClr val="tx1">
                  <a:lumMod val="75000"/>
                  <a:lumOff val="25000"/>
                </a:schemeClr>
              </a:solidFill>
              <a:latin typeface="Times New Roman" pitchFamily="18" charset="0"/>
              <a:cs typeface="Times New Roman" pitchFamily="18" charset="0"/>
            </a:endParaRPr>
          </a:p>
          <a:p>
            <a:pPr marL="45720" indent="0" eaLnBrk="1" fontAlgn="auto" hangingPunct="1">
              <a:spcAft>
                <a:spcPts val="0"/>
              </a:spcAft>
              <a:buClr>
                <a:schemeClr val="accent6">
                  <a:lumMod val="75000"/>
                </a:schemeClr>
              </a:buClr>
              <a:buFont typeface="Georgia" panose="02040502050405020303" pitchFamily="18" charset="0"/>
              <a:buNone/>
              <a:defRPr/>
            </a:pPr>
            <a:endParaRPr lang="ru-RU" sz="3600" dirty="0">
              <a:solidFill>
                <a:schemeClr val="tx1">
                  <a:lumMod val="75000"/>
                  <a:lumOff val="2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714375"/>
          </a:xfrm>
          <a:solidFill>
            <a:schemeClr val="accent3">
              <a:lumMod val="40000"/>
              <a:lumOff val="60000"/>
            </a:schemeClr>
          </a:solidFill>
        </p:spPr>
        <p:txBody>
          <a:bodyPr>
            <a:normAutofit fontScale="90000"/>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dirty="0" smtClean="0"/>
              <a:t>Доро </a:t>
            </a:r>
            <a:r>
              <a:rPr lang="en-US" dirty="0" smtClean="0"/>
              <a:t>I </a:t>
            </a:r>
            <a:r>
              <a:rPr lang="uz-Cyrl-UZ" dirty="0" smtClean="0"/>
              <a:t>нинг ислоҳотлари</a:t>
            </a:r>
            <a:endParaRPr lang="ru-RU" dirty="0"/>
          </a:p>
        </p:txBody>
      </p:sp>
      <p:sp>
        <p:nvSpPr>
          <p:cNvPr id="3" name="Содержимое 2"/>
          <p:cNvSpPr>
            <a:spLocks noGrp="1"/>
          </p:cNvSpPr>
          <p:nvPr>
            <p:ph sz="quarter" idx="13"/>
          </p:nvPr>
        </p:nvSpPr>
        <p:spPr>
          <a:xfrm>
            <a:off x="0" y="785813"/>
            <a:ext cx="9144000" cy="6072187"/>
          </a:xfrm>
          <a:solidFill>
            <a:schemeClr val="accent3">
              <a:lumMod val="20000"/>
              <a:lumOff val="80000"/>
            </a:schemeClr>
          </a:solidFill>
        </p:spPr>
        <p:txBody>
          <a:bodyPr rtlCol="0">
            <a:normAutofit/>
          </a:bodyPr>
          <a:lstStyle/>
          <a:p>
            <a:pPr marL="45720" indent="0" algn="just" eaLnBrk="1" fontAlgn="auto">
              <a:spcAft>
                <a:spcPts val="0"/>
              </a:spcAft>
              <a:buClr>
                <a:schemeClr val="accent6">
                  <a:lumMod val="75000"/>
                </a:schemeClr>
              </a:buClr>
              <a:buFont typeface="Georgia" panose="02040502050405020303" pitchFamily="18" charset="0"/>
              <a:buNone/>
              <a:defRPr/>
            </a:pPr>
            <a:r>
              <a:rPr lang="uz-Cyrl-UZ" sz="3200" dirty="0" smtClean="0">
                <a:solidFill>
                  <a:schemeClr val="tx1">
                    <a:lumMod val="75000"/>
                    <a:lumOff val="25000"/>
                  </a:schemeClr>
                </a:solidFill>
                <a:latin typeface="Times New Roman" pitchFamily="18" charset="0"/>
                <a:cs typeface="Times New Roman" pitchFamily="18" charset="0"/>
              </a:rPr>
              <a:t>	</a:t>
            </a:r>
            <a:r>
              <a:rPr lang="uz-Cyrl-UZ" sz="3200" dirty="0" smtClean="0">
                <a:solidFill>
                  <a:srgbClr val="C00000"/>
                </a:solidFill>
                <a:latin typeface="Times New Roman" pitchFamily="18" charset="0"/>
                <a:cs typeface="Times New Roman" pitchFamily="18" charset="0"/>
              </a:rPr>
              <a:t>Шоҳлар шоҳи </a:t>
            </a:r>
            <a:r>
              <a:rPr lang="uz-Cyrl-UZ" sz="3200" b="1" dirty="0" smtClean="0">
                <a:solidFill>
                  <a:srgbClr val="7030A0"/>
                </a:solidFill>
                <a:latin typeface="Times New Roman" pitchFamily="18" charset="0"/>
                <a:cs typeface="Times New Roman" pitchFamily="18" charset="0"/>
              </a:rPr>
              <a:t>Доро I</a:t>
            </a:r>
            <a:r>
              <a:rPr lang="uz-Cyrl-UZ" sz="3200" dirty="0" smtClean="0">
                <a:solidFill>
                  <a:srgbClr val="C00000"/>
                </a:solidFill>
                <a:latin typeface="Times New Roman" pitchFamily="18" charset="0"/>
                <a:cs typeface="Times New Roman" pitchFamily="18" charset="0"/>
              </a:rPr>
              <a:t> </a:t>
            </a:r>
            <a:r>
              <a:rPr lang="ru-RU" sz="3200" dirty="0" smtClean="0">
                <a:solidFill>
                  <a:srgbClr val="C00000"/>
                </a:solidFill>
                <a:latin typeface="Times New Roman" pitchFamily="18" charset="0"/>
                <a:cs typeface="Times New Roman" pitchFamily="18" charset="0"/>
              </a:rPr>
              <a:t>а</a:t>
            </a:r>
            <a:r>
              <a:rPr lang="uz-Cyrl-UZ" sz="3200" dirty="0" smtClean="0">
                <a:solidFill>
                  <a:srgbClr val="C00000"/>
                </a:solidFill>
                <a:latin typeface="Times New Roman" pitchFamily="18" charset="0"/>
                <a:cs typeface="Times New Roman" pitchFamily="18" charset="0"/>
              </a:rPr>
              <a:t>ҳамонийлар давлатчилигида янги реформаларни амалга оширди. У </a:t>
            </a:r>
            <a:r>
              <a:rPr lang="uz-Cyrl-UZ" sz="3200" b="1" i="1" dirty="0" smtClean="0">
                <a:solidFill>
                  <a:srgbClr val="0033CC"/>
                </a:solidFill>
                <a:latin typeface="Times New Roman" pitchFamily="18" charset="0"/>
                <a:cs typeface="Times New Roman" pitchFamily="18" charset="0"/>
              </a:rPr>
              <a:t>бошқарув ва молия ишларини </a:t>
            </a:r>
            <a:r>
              <a:rPr lang="uz-Cyrl-UZ" sz="3200" dirty="0" smtClean="0">
                <a:solidFill>
                  <a:srgbClr val="C00000"/>
                </a:solidFill>
                <a:latin typeface="Times New Roman" pitchFamily="18" charset="0"/>
                <a:cs typeface="Times New Roman" pitchFamily="18" charset="0"/>
              </a:rPr>
              <a:t>янги поғонага кўтарди, бутун </a:t>
            </a:r>
            <a:r>
              <a:rPr lang="uz-Cyrl-UZ" sz="3200" b="1" i="1" dirty="0" smtClean="0">
                <a:solidFill>
                  <a:srgbClr val="0033CC"/>
                </a:solidFill>
                <a:latin typeface="Times New Roman" pitchFamily="18" charset="0"/>
                <a:cs typeface="Times New Roman" pitchFamily="18" charset="0"/>
              </a:rPr>
              <a:t>империя ҳудудини сатрапликларга бўлиб бошқариш усулини </a:t>
            </a:r>
            <a:r>
              <a:rPr lang="uz-Cyrl-UZ" sz="3200" dirty="0" smtClean="0">
                <a:solidFill>
                  <a:srgbClr val="C00000"/>
                </a:solidFill>
                <a:latin typeface="Times New Roman" pitchFamily="18" charset="0"/>
                <a:cs typeface="Times New Roman" pitchFamily="18" charset="0"/>
              </a:rPr>
              <a:t>жорий этди. Сатраплик ҳудудлари собиқ маҳаллий давлатлар ва аҳолининг этник гуруҳлар яшайдиган чегаралари асосида бўлиб чиқилди. </a:t>
            </a:r>
            <a:r>
              <a:rPr lang="uz-Cyrl-UZ" sz="3200" b="1" dirty="0" smtClean="0">
                <a:solidFill>
                  <a:srgbClr val="7030A0"/>
                </a:solidFill>
                <a:latin typeface="Times New Roman" pitchFamily="18" charset="0"/>
                <a:cs typeface="Times New Roman" pitchFamily="18" charset="0"/>
              </a:rPr>
              <a:t>Кир ёки Камбиз</a:t>
            </a:r>
            <a:r>
              <a:rPr lang="uz-Cyrl-UZ" sz="3200" dirty="0" smtClean="0">
                <a:solidFill>
                  <a:srgbClr val="7030A0"/>
                </a:solidFill>
                <a:latin typeface="Times New Roman" pitchFamily="18" charset="0"/>
                <a:cs typeface="Times New Roman" pitchFamily="18" charset="0"/>
              </a:rPr>
              <a:t> </a:t>
            </a:r>
            <a:r>
              <a:rPr lang="uz-Cyrl-UZ" sz="3200" dirty="0" smtClean="0">
                <a:solidFill>
                  <a:srgbClr val="C00000"/>
                </a:solidFill>
                <a:latin typeface="Times New Roman" pitchFamily="18" charset="0"/>
                <a:cs typeface="Times New Roman" pitchFamily="18" charset="0"/>
              </a:rPr>
              <a:t>даврида босиб олинган ерлар маҳаллий ҳукмдорлар томонидан бошқарилган бўлса</a:t>
            </a:r>
            <a:r>
              <a:rPr lang="uz-Cyrl-UZ" sz="3200" dirty="0" smtClean="0">
                <a:solidFill>
                  <a:schemeClr val="tx1">
                    <a:lumMod val="75000"/>
                    <a:lumOff val="25000"/>
                  </a:schemeClr>
                </a:solidFill>
                <a:latin typeface="Times New Roman" pitchFamily="18" charset="0"/>
                <a:cs typeface="Times New Roman" pitchFamily="18" charset="0"/>
              </a:rPr>
              <a:t>, </a:t>
            </a:r>
            <a:r>
              <a:rPr lang="uz-Cyrl-UZ" sz="3200" dirty="0" smtClean="0">
                <a:solidFill>
                  <a:srgbClr val="C00000"/>
                </a:solidFill>
                <a:latin typeface="Times New Roman" pitchFamily="18" charset="0"/>
                <a:cs typeface="Times New Roman" pitchFamily="18" charset="0"/>
              </a:rPr>
              <a:t>янги реформага биноан, сатраплик бошлиқлари </a:t>
            </a:r>
            <a:r>
              <a:rPr lang="uz-Cyrl-UZ" sz="3200" b="1" dirty="0" smtClean="0">
                <a:solidFill>
                  <a:srgbClr val="7030A0"/>
                </a:solidFill>
                <a:latin typeface="Times New Roman" pitchFamily="18" charset="0"/>
                <a:cs typeface="Times New Roman" pitchFamily="18" charset="0"/>
              </a:rPr>
              <a:t>форсийлардан</a:t>
            </a:r>
            <a:r>
              <a:rPr lang="uz-Cyrl-UZ" sz="3200" dirty="0" smtClean="0">
                <a:solidFill>
                  <a:schemeClr val="tx1">
                    <a:lumMod val="75000"/>
                    <a:lumOff val="25000"/>
                  </a:schemeClr>
                </a:solidFill>
                <a:latin typeface="Times New Roman" pitchFamily="18" charset="0"/>
                <a:cs typeface="Times New Roman" pitchFamily="18" charset="0"/>
              </a:rPr>
              <a:t> </a:t>
            </a:r>
            <a:r>
              <a:rPr lang="uz-Cyrl-UZ" sz="3200" dirty="0" smtClean="0">
                <a:solidFill>
                  <a:srgbClr val="C00000"/>
                </a:solidFill>
                <a:latin typeface="Times New Roman" pitchFamily="18" charset="0"/>
                <a:cs typeface="Times New Roman" pitchFamily="18" charset="0"/>
              </a:rPr>
              <a:t>тайинланадиган бўлган.</a:t>
            </a:r>
            <a:r>
              <a:rPr lang="ru-RU" sz="3200" dirty="0" smtClean="0">
                <a:solidFill>
                  <a:srgbClr val="C00000"/>
                </a:solidFill>
                <a:latin typeface="Times New Roman" pitchFamily="18" charset="0"/>
                <a:cs typeface="Times New Roman" pitchFamily="18" charset="0"/>
              </a:rPr>
              <a:t> </a:t>
            </a:r>
          </a:p>
          <a:p>
            <a:pPr marL="45720" indent="0" eaLnBrk="1" fontAlgn="auto" hangingPunct="1">
              <a:spcAft>
                <a:spcPts val="0"/>
              </a:spcAft>
              <a:buClr>
                <a:schemeClr val="accent6">
                  <a:lumMod val="75000"/>
                </a:schemeClr>
              </a:buClr>
              <a:buFont typeface="Georgia" panose="02040502050405020303" pitchFamily="18" charset="0"/>
              <a:buNone/>
              <a:defRPr/>
            </a:pPr>
            <a:endParaRPr lang="ru-RU" sz="3200" dirty="0">
              <a:solidFill>
                <a:schemeClr val="tx1">
                  <a:lumMod val="75000"/>
                  <a:lumOff val="2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p:cNvSpPr>
            <a:spLocks noGrp="1"/>
          </p:cNvSpPr>
          <p:nvPr>
            <p:ph type="title"/>
          </p:nvPr>
        </p:nvSpPr>
        <p:spPr>
          <a:xfrm>
            <a:off x="0" y="0"/>
            <a:ext cx="9144000" cy="714375"/>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smtClean="0">
                <a:latin typeface="Times New Roman" pitchFamily="18" charset="0"/>
                <a:cs typeface="Times New Roman" pitchFamily="18" charset="0"/>
              </a:rPr>
              <a:t>Хазарапад, сатраплик тизими, концелярия</a:t>
            </a:r>
            <a:endParaRPr lang="ru-RU" sz="2800" dirty="0" smtClean="0">
              <a:latin typeface="Times New Roman" pitchFamily="18" charset="0"/>
              <a:cs typeface="Times New Roman" pitchFamily="18" charset="0"/>
            </a:endParaRPr>
          </a:p>
        </p:txBody>
      </p:sp>
      <p:sp>
        <p:nvSpPr>
          <p:cNvPr id="3" name="Содержимое 2"/>
          <p:cNvSpPr>
            <a:spLocks noGrp="1"/>
          </p:cNvSpPr>
          <p:nvPr>
            <p:ph sz="quarter" idx="13"/>
          </p:nvPr>
        </p:nvSpPr>
        <p:spPr>
          <a:xfrm>
            <a:off x="0" y="642938"/>
            <a:ext cx="9144000" cy="6215062"/>
          </a:xfrm>
          <a:solidFill>
            <a:schemeClr val="bg2">
              <a:lumMod val="90000"/>
            </a:schemeClr>
          </a:solidFill>
        </p:spPr>
        <p:txBody>
          <a:bodyPr rtlCol="0">
            <a:normAutofit fontScale="92500"/>
          </a:bodyPr>
          <a:lstStyle/>
          <a:p>
            <a:pPr indent="-182880" algn="just" eaLnBrk="1" fontAlgn="auto" hangingPunct="1">
              <a:spcAft>
                <a:spcPts val="0"/>
              </a:spcAft>
              <a:buClr>
                <a:schemeClr val="accent6">
                  <a:lumMod val="75000"/>
                </a:schemeClr>
              </a:buClr>
              <a:buFont typeface="Arial" pitchFamily="34" charset="0"/>
              <a:buChar char="•"/>
              <a:defRPr/>
            </a:pPr>
            <a:r>
              <a:rPr lang="uz-Cyrl-UZ" sz="3400" b="1" dirty="0" smtClean="0">
                <a:solidFill>
                  <a:schemeClr val="tx1">
                    <a:lumMod val="75000"/>
                    <a:lumOff val="25000"/>
                  </a:schemeClr>
                </a:solidFill>
                <a:latin typeface="Times New Roman" pitchFamily="18" charset="0"/>
                <a:cs typeface="Times New Roman" pitchFamily="18" charset="0"/>
              </a:rPr>
              <a:t>Сатраплар ва ундаги ҳарбий бошлиқлар </a:t>
            </a:r>
            <a:r>
              <a:rPr lang="uz-Cyrl-UZ" sz="3400" dirty="0" smtClean="0">
                <a:solidFill>
                  <a:schemeClr val="tx1">
                    <a:lumMod val="75000"/>
                    <a:lumOff val="25000"/>
                  </a:schemeClr>
                </a:solidFill>
                <a:latin typeface="Times New Roman" pitchFamily="18" charset="0"/>
                <a:cs typeface="Times New Roman" pitchFamily="18" charset="0"/>
              </a:rPr>
              <a:t>шоҳлар шоҳи ва марказий давлат бошқарувининг доимий назоратида бўлган. Давлат бошқаруви ва текширувлар </a:t>
            </a:r>
            <a:r>
              <a:rPr lang="uz-Cyrl-UZ" sz="3400" b="1" dirty="0" smtClean="0">
                <a:solidFill>
                  <a:srgbClr val="7030A0"/>
                </a:solidFill>
                <a:latin typeface="Times New Roman" pitchFamily="18" charset="0"/>
                <a:cs typeface="Times New Roman" pitchFamily="18" charset="0"/>
              </a:rPr>
              <a:t>Хазарапад</a:t>
            </a:r>
            <a:r>
              <a:rPr lang="uz-Cyrl-UZ" sz="3400" dirty="0" smtClean="0">
                <a:solidFill>
                  <a:schemeClr val="tx1">
                    <a:lumMod val="75000"/>
                    <a:lumOff val="25000"/>
                  </a:schemeClr>
                </a:solidFill>
                <a:latin typeface="Times New Roman" pitchFamily="18" charset="0"/>
                <a:cs typeface="Times New Roman" pitchFamily="18" charset="0"/>
              </a:rPr>
              <a:t> томонидан амалга оширилган. У бир вақтнинг ўзида шоҳлар шоҳининг </a:t>
            </a:r>
            <a:r>
              <a:rPr lang="uz-Cyrl-UZ" sz="3400" b="1" i="1" dirty="0" smtClean="0">
                <a:solidFill>
                  <a:srgbClr val="7030A0"/>
                </a:solidFill>
                <a:latin typeface="Times New Roman" pitchFamily="18" charset="0"/>
                <a:cs typeface="Times New Roman" pitchFamily="18" charset="0"/>
              </a:rPr>
              <a:t>шахсий гвардиясини </a:t>
            </a:r>
            <a:r>
              <a:rPr lang="uz-Cyrl-UZ" sz="3400" dirty="0" smtClean="0">
                <a:solidFill>
                  <a:schemeClr val="tx1">
                    <a:lumMod val="75000"/>
                    <a:lumOff val="25000"/>
                  </a:schemeClr>
                </a:solidFill>
                <a:latin typeface="Times New Roman" pitchFamily="18" charset="0"/>
                <a:cs typeface="Times New Roman" pitchFamily="18" charset="0"/>
              </a:rPr>
              <a:t>ҳам бошқарган.</a:t>
            </a:r>
            <a:endParaRPr lang="ru-RU" sz="3400" dirty="0" smtClean="0">
              <a:solidFill>
                <a:schemeClr val="tx1">
                  <a:lumMod val="75000"/>
                  <a:lumOff val="25000"/>
                </a:schemeClr>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Char char="•"/>
              <a:defRPr/>
            </a:pPr>
            <a:r>
              <a:rPr lang="uz-Cyrl-UZ" sz="3400" dirty="0" smtClean="0">
                <a:solidFill>
                  <a:schemeClr val="tx1">
                    <a:lumMod val="75000"/>
                    <a:lumOff val="25000"/>
                  </a:schemeClr>
                </a:solidFill>
                <a:latin typeface="Times New Roman" pitchFamily="18" charset="0"/>
                <a:cs typeface="Times New Roman" pitchFamily="18" charset="0"/>
              </a:rPr>
              <a:t>Жойлардаги сатрапликларни бошқариш усули ва канцелярия таркиби Сузадаги бош канцелярия тузилишини айнан такрорлаган, яъни </a:t>
            </a:r>
            <a:r>
              <a:rPr lang="uz-Cyrl-UZ" sz="3400" b="1" i="1" u="sng" dirty="0" smtClean="0">
                <a:solidFill>
                  <a:srgbClr val="7030A0"/>
                </a:solidFill>
                <a:latin typeface="Times New Roman" pitchFamily="18" charset="0"/>
                <a:cs typeface="Times New Roman" pitchFamily="18" charset="0"/>
              </a:rPr>
              <a:t>канцелярия бошлиғи, хазинабон, ташаббусни бўғувчилар, ҳисобчилар, судъялар, ҳуснихатчилар </a:t>
            </a:r>
            <a:r>
              <a:rPr lang="uz-Cyrl-UZ" sz="3400" dirty="0" smtClean="0">
                <a:solidFill>
                  <a:schemeClr val="tx1">
                    <a:lumMod val="75000"/>
                    <a:lumOff val="25000"/>
                  </a:schemeClr>
                </a:solidFill>
                <a:latin typeface="Times New Roman" pitchFamily="18" charset="0"/>
                <a:cs typeface="Times New Roman" pitchFamily="18" charset="0"/>
              </a:rPr>
              <a:t>ва бошқалар.</a:t>
            </a:r>
            <a:endParaRPr lang="ru-RU" sz="3400" dirty="0" smtClean="0">
              <a:solidFill>
                <a:schemeClr val="tx1">
                  <a:lumMod val="75000"/>
                  <a:lumOff val="2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p:cNvSpPr>
            <a:spLocks noGrp="1"/>
          </p:cNvSpPr>
          <p:nvPr>
            <p:ph type="title"/>
          </p:nvPr>
        </p:nvSpPr>
        <p:spPr>
          <a:xfrm>
            <a:off x="0" y="0"/>
            <a:ext cx="9144000" cy="714375"/>
          </a:xfrm>
        </p:spPr>
        <p:txBody>
          <a:bodyPr/>
          <a:lstStyle/>
          <a:p>
            <a:pPr marL="0" indent="0" algn="ctr" eaLnBrk="1" fontAlgn="auto" hangingPunct="1">
              <a:spcAft>
                <a:spcPts val="0"/>
              </a:spcAft>
              <a:buClr>
                <a:schemeClr val="accent6">
                  <a:lumMod val="75000"/>
                </a:schemeClr>
              </a:buClr>
              <a:buNone/>
              <a:defRPr/>
            </a:pPr>
            <a:r>
              <a:rPr lang="ru-RU" sz="2800" dirty="0" err="1">
                <a:solidFill>
                  <a:srgbClr val="000000"/>
                </a:solidFill>
                <a:latin typeface="Times New Roman"/>
              </a:rPr>
              <a:t>Қўшинлар</a:t>
            </a:r>
            <a:r>
              <a:rPr lang="ru-RU" sz="2800" dirty="0">
                <a:solidFill>
                  <a:srgbClr val="000000"/>
                </a:solidFill>
                <a:latin typeface="Times New Roman"/>
              </a:rPr>
              <a:t>.</a:t>
            </a:r>
            <a:endParaRPr lang="ru-RU" sz="2800" dirty="0" smtClean="0">
              <a:latin typeface="Times New Roman" pitchFamily="18" charset="0"/>
              <a:cs typeface="Times New Roman" pitchFamily="18" charset="0"/>
            </a:endParaRPr>
          </a:p>
        </p:txBody>
      </p:sp>
      <p:sp>
        <p:nvSpPr>
          <p:cNvPr id="3" name="Содержимое 2"/>
          <p:cNvSpPr>
            <a:spLocks noGrp="1"/>
          </p:cNvSpPr>
          <p:nvPr>
            <p:ph sz="quarter" idx="13"/>
          </p:nvPr>
        </p:nvSpPr>
        <p:spPr>
          <a:xfrm>
            <a:off x="0" y="642938"/>
            <a:ext cx="9144000" cy="6215062"/>
          </a:xfrm>
          <a:solidFill>
            <a:schemeClr val="accent4">
              <a:lumMod val="20000"/>
              <a:lumOff val="80000"/>
            </a:schemeClr>
          </a:solidFill>
        </p:spPr>
        <p:txBody>
          <a:bodyPr rtlCol="0">
            <a:normAutofit fontScale="77500" lnSpcReduction="20000"/>
          </a:bodyPr>
          <a:lstStyle/>
          <a:p>
            <a:pPr indent="-182880" algn="just" eaLnBrk="1" fontAlgn="auto" hangingPunct="1">
              <a:spcAft>
                <a:spcPts val="0"/>
              </a:spcAft>
              <a:buClr>
                <a:schemeClr val="accent6">
                  <a:lumMod val="75000"/>
                </a:schemeClr>
              </a:buClr>
              <a:buFont typeface="Arial" pitchFamily="34" charset="0"/>
              <a:buChar char="•"/>
              <a:defRPr/>
            </a:pPr>
            <a:r>
              <a:rPr lang="ru-RU" sz="3600" dirty="0" err="1" smtClean="0">
                <a:solidFill>
                  <a:srgbClr val="000000"/>
                </a:solidFill>
                <a:latin typeface="Times New Roman"/>
              </a:rPr>
              <a:t>Аҳмонийлар</a:t>
            </a:r>
            <a:r>
              <a:rPr lang="ru-RU" sz="3600" dirty="0" smtClean="0">
                <a:solidFill>
                  <a:srgbClr val="000000"/>
                </a:solidFill>
                <a:latin typeface="Times New Roman"/>
              </a:rPr>
              <a:t> </a:t>
            </a:r>
            <a:r>
              <a:rPr lang="ru-RU" sz="3600" dirty="0" err="1">
                <a:solidFill>
                  <a:srgbClr val="000000"/>
                </a:solidFill>
                <a:latin typeface="Times New Roman"/>
              </a:rPr>
              <a:t>давлатида</a:t>
            </a:r>
            <a:r>
              <a:rPr lang="ru-RU" sz="3600" dirty="0">
                <a:solidFill>
                  <a:srgbClr val="000000"/>
                </a:solidFill>
                <a:latin typeface="Times New Roman"/>
              </a:rPr>
              <a:t> </a:t>
            </a:r>
            <a:r>
              <a:rPr lang="ru-RU" sz="3600" b="1" i="1" u="sng" dirty="0" err="1">
                <a:solidFill>
                  <a:srgbClr val="000000"/>
                </a:solidFill>
                <a:latin typeface="Times New Roman"/>
              </a:rPr>
              <a:t>мунтазам</a:t>
            </a:r>
            <a:r>
              <a:rPr lang="ru-RU" sz="3600" b="1" i="1" u="sng" dirty="0">
                <a:solidFill>
                  <a:srgbClr val="000000"/>
                </a:solidFill>
                <a:latin typeface="Times New Roman"/>
              </a:rPr>
              <a:t> </a:t>
            </a:r>
            <a:r>
              <a:rPr lang="ru-RU" sz="3600" b="1" i="1" u="sng" dirty="0" err="1">
                <a:solidFill>
                  <a:srgbClr val="000000"/>
                </a:solidFill>
                <a:latin typeface="Times New Roman"/>
              </a:rPr>
              <a:t>қўшин</a:t>
            </a:r>
            <a:r>
              <a:rPr lang="ru-RU" sz="3600" b="1" i="1" u="sng" dirty="0">
                <a:solidFill>
                  <a:srgbClr val="000000"/>
                </a:solidFill>
                <a:latin typeface="Times New Roman"/>
              </a:rPr>
              <a:t> </a:t>
            </a:r>
            <a:r>
              <a:rPr lang="ru-RU" sz="3600" dirty="0" err="1">
                <a:solidFill>
                  <a:srgbClr val="000000"/>
                </a:solidFill>
                <a:latin typeface="Times New Roman"/>
              </a:rPr>
              <a:t>мавжуд</a:t>
            </a:r>
            <a:r>
              <a:rPr lang="ru-RU" sz="3600" dirty="0">
                <a:solidFill>
                  <a:srgbClr val="000000"/>
                </a:solidFill>
                <a:latin typeface="Times New Roman"/>
              </a:rPr>
              <a:t> </a:t>
            </a:r>
            <a:r>
              <a:rPr lang="ru-RU" sz="3600" dirty="0" err="1">
                <a:solidFill>
                  <a:srgbClr val="000000"/>
                </a:solidFill>
                <a:latin typeface="Times New Roman"/>
              </a:rPr>
              <a:t>бўлиб</a:t>
            </a:r>
            <a:r>
              <a:rPr lang="ru-RU" sz="3600" dirty="0">
                <a:solidFill>
                  <a:srgbClr val="000000"/>
                </a:solidFill>
                <a:latin typeface="Times New Roman"/>
              </a:rPr>
              <a:t>, </a:t>
            </a:r>
            <a:r>
              <a:rPr lang="ru-RU" sz="3600" dirty="0" err="1">
                <a:solidFill>
                  <a:srgbClr val="000000"/>
                </a:solidFill>
                <a:latin typeface="Times New Roman"/>
              </a:rPr>
              <a:t>унинг</a:t>
            </a:r>
            <a:r>
              <a:rPr lang="ru-RU" sz="3600" dirty="0">
                <a:solidFill>
                  <a:srgbClr val="000000"/>
                </a:solidFill>
                <a:latin typeface="Times New Roman"/>
              </a:rPr>
              <a:t> </a:t>
            </a:r>
            <a:r>
              <a:rPr lang="ru-RU" sz="3600" dirty="0" err="1">
                <a:solidFill>
                  <a:srgbClr val="000000"/>
                </a:solidFill>
                <a:latin typeface="Times New Roman"/>
              </a:rPr>
              <a:t>асосини</a:t>
            </a:r>
            <a:r>
              <a:rPr lang="ru-RU" sz="3600" dirty="0">
                <a:solidFill>
                  <a:srgbClr val="000000"/>
                </a:solidFill>
                <a:latin typeface="Times New Roman"/>
              </a:rPr>
              <a:t> </a:t>
            </a:r>
            <a:r>
              <a:rPr lang="ru-RU" sz="3600" dirty="0" err="1">
                <a:solidFill>
                  <a:srgbClr val="000000"/>
                </a:solidFill>
                <a:latin typeface="Times New Roman"/>
              </a:rPr>
              <a:t>таркибида</a:t>
            </a:r>
            <a:r>
              <a:rPr lang="ru-RU" sz="3600" dirty="0">
                <a:solidFill>
                  <a:srgbClr val="000000"/>
                </a:solidFill>
                <a:latin typeface="Times New Roman"/>
              </a:rPr>
              <a:t> </a:t>
            </a:r>
            <a:r>
              <a:rPr lang="ru-RU" sz="3600" b="1" i="1" dirty="0" smtClean="0">
                <a:solidFill>
                  <a:srgbClr val="0033CC"/>
                </a:solidFill>
                <a:latin typeface="Times New Roman"/>
              </a:rPr>
              <a:t>10 </a:t>
            </a:r>
            <a:r>
              <a:rPr lang="ru-RU" sz="3600" b="1" i="1" dirty="0" err="1">
                <a:solidFill>
                  <a:srgbClr val="0033CC"/>
                </a:solidFill>
                <a:latin typeface="Times New Roman"/>
              </a:rPr>
              <a:t>минг</a:t>
            </a:r>
            <a:r>
              <a:rPr lang="ru-RU" sz="3600" b="1" i="1" dirty="0">
                <a:solidFill>
                  <a:srgbClr val="0033CC"/>
                </a:solidFill>
                <a:latin typeface="Times New Roman"/>
              </a:rPr>
              <a:t> </a:t>
            </a:r>
            <a:r>
              <a:rPr lang="ru-RU" sz="3600" b="1" i="1" dirty="0" err="1">
                <a:solidFill>
                  <a:srgbClr val="0033CC"/>
                </a:solidFill>
                <a:latin typeface="Times New Roman"/>
              </a:rPr>
              <a:t>жангчи</a:t>
            </a:r>
            <a:r>
              <a:rPr lang="ru-RU" sz="3600" b="1" i="1" dirty="0">
                <a:solidFill>
                  <a:srgbClr val="0033CC"/>
                </a:solidFill>
                <a:latin typeface="Times New Roman"/>
              </a:rPr>
              <a:t> </a:t>
            </a:r>
            <a:r>
              <a:rPr lang="ru-RU" sz="3600" dirty="0" err="1">
                <a:solidFill>
                  <a:srgbClr val="000000"/>
                </a:solidFill>
                <a:latin typeface="Times New Roman"/>
              </a:rPr>
              <a:t>бўлган</a:t>
            </a:r>
            <a:r>
              <a:rPr lang="ru-RU" sz="3600" dirty="0">
                <a:solidFill>
                  <a:srgbClr val="000000"/>
                </a:solidFill>
                <a:latin typeface="Times New Roman"/>
              </a:rPr>
              <a:t> </a:t>
            </a:r>
            <a:r>
              <a:rPr lang="ru-RU" sz="3600" b="1" dirty="0">
                <a:solidFill>
                  <a:srgbClr val="0070C0"/>
                </a:solidFill>
                <a:latin typeface="Times New Roman"/>
              </a:rPr>
              <a:t>«</a:t>
            </a:r>
            <a:r>
              <a:rPr lang="ru-RU" sz="3600" b="1" dirty="0" err="1">
                <a:solidFill>
                  <a:srgbClr val="0070C0"/>
                </a:solidFill>
                <a:latin typeface="Times New Roman"/>
              </a:rPr>
              <a:t>абадий</a:t>
            </a:r>
            <a:r>
              <a:rPr lang="ru-RU" sz="3600" b="1" dirty="0">
                <a:solidFill>
                  <a:srgbClr val="0070C0"/>
                </a:solidFill>
                <a:latin typeface="Times New Roman"/>
              </a:rPr>
              <a:t> </a:t>
            </a:r>
            <a:r>
              <a:rPr lang="ru-RU" sz="3600" b="1" dirty="0" err="1">
                <a:solidFill>
                  <a:srgbClr val="0070C0"/>
                </a:solidFill>
                <a:latin typeface="Times New Roman"/>
              </a:rPr>
              <a:t>ўлмас</a:t>
            </a:r>
            <a:r>
              <a:rPr lang="ru-RU" sz="3600" b="1" dirty="0">
                <a:solidFill>
                  <a:srgbClr val="0070C0"/>
                </a:solidFill>
                <a:latin typeface="Times New Roman"/>
              </a:rPr>
              <a:t>» </a:t>
            </a:r>
            <a:r>
              <a:rPr lang="ru-RU" sz="3600" dirty="0">
                <a:solidFill>
                  <a:srgbClr val="000000"/>
                </a:solidFill>
                <a:latin typeface="Times New Roman"/>
              </a:rPr>
              <a:t>полк </a:t>
            </a:r>
            <a:r>
              <a:rPr lang="ru-RU" sz="3600" dirty="0" err="1">
                <a:solidFill>
                  <a:srgbClr val="000000"/>
                </a:solidFill>
                <a:latin typeface="Times New Roman"/>
              </a:rPr>
              <a:t>ташкил</a:t>
            </a:r>
            <a:r>
              <a:rPr lang="ru-RU" sz="3600" dirty="0">
                <a:solidFill>
                  <a:srgbClr val="000000"/>
                </a:solidFill>
                <a:latin typeface="Times New Roman"/>
              </a:rPr>
              <a:t> </a:t>
            </a:r>
            <a:r>
              <a:rPr lang="ru-RU" sz="3600" dirty="0" err="1">
                <a:solidFill>
                  <a:srgbClr val="000000"/>
                </a:solidFill>
                <a:latin typeface="Times New Roman"/>
              </a:rPr>
              <a:t>этган</a:t>
            </a:r>
            <a:r>
              <a:rPr lang="ru-RU" sz="3600" dirty="0">
                <a:solidFill>
                  <a:srgbClr val="000000"/>
                </a:solidFill>
                <a:latin typeface="Times New Roman"/>
              </a:rPr>
              <a:t>. </a:t>
            </a:r>
            <a:r>
              <a:rPr lang="ru-RU" sz="3600" dirty="0" err="1">
                <a:solidFill>
                  <a:srgbClr val="000000"/>
                </a:solidFill>
                <a:latin typeface="Times New Roman"/>
              </a:rPr>
              <a:t>Қўшинларнинг</a:t>
            </a:r>
            <a:r>
              <a:rPr lang="ru-RU" sz="3600" dirty="0">
                <a:solidFill>
                  <a:srgbClr val="000000"/>
                </a:solidFill>
                <a:latin typeface="Times New Roman"/>
              </a:rPr>
              <a:t> бош </a:t>
            </a:r>
            <a:r>
              <a:rPr lang="ru-RU" sz="3600" dirty="0" err="1">
                <a:solidFill>
                  <a:srgbClr val="000000"/>
                </a:solidFill>
                <a:latin typeface="Times New Roman"/>
              </a:rPr>
              <a:t>қўмондони</a:t>
            </a:r>
            <a:r>
              <a:rPr lang="ru-RU" sz="3600" dirty="0">
                <a:solidFill>
                  <a:srgbClr val="000000"/>
                </a:solidFill>
                <a:latin typeface="Times New Roman"/>
              </a:rPr>
              <a:t> </a:t>
            </a:r>
            <a:r>
              <a:rPr lang="ru-RU" sz="3600" dirty="0" err="1">
                <a:solidFill>
                  <a:srgbClr val="FF0000"/>
                </a:solidFill>
                <a:latin typeface="Times New Roman"/>
              </a:rPr>
              <a:t>шаҳаншоҳ</a:t>
            </a:r>
            <a:r>
              <a:rPr lang="ru-RU" sz="3600" dirty="0">
                <a:solidFill>
                  <a:srgbClr val="FF0000"/>
                </a:solidFill>
                <a:latin typeface="Times New Roman"/>
              </a:rPr>
              <a:t> </a:t>
            </a:r>
            <a:r>
              <a:rPr lang="ru-RU" sz="3600" dirty="0" err="1">
                <a:solidFill>
                  <a:srgbClr val="000000"/>
                </a:solidFill>
                <a:latin typeface="Times New Roman"/>
              </a:rPr>
              <a:t>эди</a:t>
            </a:r>
            <a:r>
              <a:rPr lang="ru-RU" sz="3600" dirty="0">
                <a:solidFill>
                  <a:srgbClr val="000000"/>
                </a:solidFill>
                <a:latin typeface="Times New Roman"/>
              </a:rPr>
              <a:t>. </a:t>
            </a:r>
            <a:r>
              <a:rPr lang="ru-RU" sz="3600" dirty="0" err="1">
                <a:solidFill>
                  <a:srgbClr val="000000"/>
                </a:solidFill>
                <a:latin typeface="Times New Roman"/>
              </a:rPr>
              <a:t>Ҳарбий</a:t>
            </a:r>
            <a:r>
              <a:rPr lang="ru-RU" sz="3600" dirty="0">
                <a:solidFill>
                  <a:srgbClr val="000000"/>
                </a:solidFill>
                <a:latin typeface="Times New Roman"/>
              </a:rPr>
              <a:t> </a:t>
            </a:r>
            <a:r>
              <a:rPr lang="ru-RU" sz="3600" dirty="0" err="1">
                <a:solidFill>
                  <a:srgbClr val="000000"/>
                </a:solidFill>
                <a:latin typeface="Times New Roman"/>
              </a:rPr>
              <a:t>тузилмада</a:t>
            </a:r>
            <a:r>
              <a:rPr lang="ru-RU" sz="3600" dirty="0">
                <a:solidFill>
                  <a:srgbClr val="000000"/>
                </a:solidFill>
                <a:latin typeface="Times New Roman"/>
              </a:rPr>
              <a:t> </a:t>
            </a:r>
            <a:r>
              <a:rPr lang="ru-RU" sz="3600" dirty="0" err="1">
                <a:solidFill>
                  <a:srgbClr val="000000"/>
                </a:solidFill>
                <a:latin typeface="Times New Roman"/>
              </a:rPr>
              <a:t>кейинги</a:t>
            </a:r>
            <a:r>
              <a:rPr lang="ru-RU" sz="3600" dirty="0">
                <a:solidFill>
                  <a:srgbClr val="000000"/>
                </a:solidFill>
                <a:latin typeface="Times New Roman"/>
              </a:rPr>
              <a:t> </a:t>
            </a:r>
            <a:r>
              <a:rPr lang="ru-RU" sz="3600" dirty="0" err="1">
                <a:solidFill>
                  <a:srgbClr val="000000"/>
                </a:solidFill>
                <a:latin typeface="Times New Roman"/>
              </a:rPr>
              <a:t>ўринда</a:t>
            </a:r>
            <a:r>
              <a:rPr lang="ru-RU" sz="3600" dirty="0">
                <a:solidFill>
                  <a:srgbClr val="000000"/>
                </a:solidFill>
                <a:latin typeface="Times New Roman"/>
              </a:rPr>
              <a:t> </a:t>
            </a:r>
            <a:r>
              <a:rPr lang="ru-RU" sz="3600" dirty="0">
                <a:solidFill>
                  <a:srgbClr val="FF0000"/>
                </a:solidFill>
                <a:latin typeface="Times New Roman"/>
              </a:rPr>
              <a:t>«</a:t>
            </a:r>
            <a:r>
              <a:rPr lang="ru-RU" sz="3600" dirty="0" err="1">
                <a:solidFill>
                  <a:srgbClr val="FF0000"/>
                </a:solidFill>
                <a:latin typeface="Times New Roman"/>
              </a:rPr>
              <a:t>хазарпат</a:t>
            </a:r>
            <a:r>
              <a:rPr lang="ru-RU" sz="3600" dirty="0">
                <a:solidFill>
                  <a:srgbClr val="FF0000"/>
                </a:solidFill>
                <a:latin typeface="Times New Roman"/>
              </a:rPr>
              <a:t>»-</a:t>
            </a:r>
            <a:r>
              <a:rPr lang="ru-RU" sz="3600" dirty="0" err="1">
                <a:solidFill>
                  <a:srgbClr val="FF0000"/>
                </a:solidFill>
                <a:latin typeface="Times New Roman"/>
              </a:rPr>
              <a:t>мингбоши</a:t>
            </a:r>
            <a:r>
              <a:rPr lang="ru-RU" sz="3600" dirty="0">
                <a:solidFill>
                  <a:srgbClr val="FF0000"/>
                </a:solidFill>
                <a:latin typeface="Times New Roman"/>
              </a:rPr>
              <a:t> </a:t>
            </a:r>
            <a:r>
              <a:rPr lang="ru-RU" sz="3600" dirty="0" err="1">
                <a:solidFill>
                  <a:srgbClr val="000000"/>
                </a:solidFill>
                <a:latin typeface="Times New Roman"/>
              </a:rPr>
              <a:t>турган</a:t>
            </a:r>
            <a:r>
              <a:rPr lang="ru-RU" sz="3600" dirty="0">
                <a:solidFill>
                  <a:srgbClr val="000000"/>
                </a:solidFill>
                <a:latin typeface="Times New Roman"/>
              </a:rPr>
              <a:t>. </a:t>
            </a:r>
            <a:r>
              <a:rPr lang="ru-RU" sz="3600" dirty="0" err="1">
                <a:solidFill>
                  <a:srgbClr val="000000"/>
                </a:solidFill>
                <a:latin typeface="Times New Roman"/>
              </a:rPr>
              <a:t>Аҳамонийлар</a:t>
            </a:r>
            <a:r>
              <a:rPr lang="ru-RU" sz="3600" dirty="0">
                <a:solidFill>
                  <a:srgbClr val="000000"/>
                </a:solidFill>
                <a:latin typeface="Times New Roman"/>
              </a:rPr>
              <a:t> </a:t>
            </a:r>
            <a:r>
              <a:rPr lang="ru-RU" sz="3600" dirty="0" err="1">
                <a:solidFill>
                  <a:srgbClr val="000000"/>
                </a:solidFill>
                <a:latin typeface="Times New Roman"/>
              </a:rPr>
              <a:t>қўшинлари</a:t>
            </a:r>
            <a:r>
              <a:rPr lang="ru-RU" sz="3600" dirty="0">
                <a:solidFill>
                  <a:srgbClr val="000000"/>
                </a:solidFill>
                <a:latin typeface="Times New Roman"/>
              </a:rPr>
              <a:t> </a:t>
            </a:r>
            <a:r>
              <a:rPr lang="ru-RU" sz="3600" dirty="0" err="1">
                <a:solidFill>
                  <a:srgbClr val="000000"/>
                </a:solidFill>
                <a:latin typeface="Times New Roman"/>
              </a:rPr>
              <a:t>қуйидаги</a:t>
            </a:r>
            <a:r>
              <a:rPr lang="ru-RU" sz="3600" dirty="0">
                <a:solidFill>
                  <a:srgbClr val="000000"/>
                </a:solidFill>
                <a:latin typeface="Times New Roman"/>
              </a:rPr>
              <a:t> </a:t>
            </a:r>
            <a:r>
              <a:rPr lang="ru-RU" sz="3600" dirty="0" err="1">
                <a:solidFill>
                  <a:srgbClr val="000000"/>
                </a:solidFill>
                <a:latin typeface="Times New Roman"/>
              </a:rPr>
              <a:t>қисмлардан</a:t>
            </a:r>
            <a:r>
              <a:rPr lang="ru-RU" sz="3600" dirty="0">
                <a:solidFill>
                  <a:srgbClr val="000000"/>
                </a:solidFill>
                <a:latin typeface="Times New Roman"/>
              </a:rPr>
              <a:t> </a:t>
            </a:r>
            <a:r>
              <a:rPr lang="ru-RU" sz="3600" dirty="0" err="1">
                <a:solidFill>
                  <a:srgbClr val="000000"/>
                </a:solidFill>
                <a:latin typeface="Times New Roman"/>
              </a:rPr>
              <a:t>иборат</a:t>
            </a:r>
            <a:r>
              <a:rPr lang="ru-RU" sz="3600" dirty="0">
                <a:solidFill>
                  <a:srgbClr val="000000"/>
                </a:solidFill>
                <a:latin typeface="Times New Roman"/>
              </a:rPr>
              <a:t> </a:t>
            </a:r>
            <a:r>
              <a:rPr lang="ru-RU" sz="3600" dirty="0" err="1">
                <a:solidFill>
                  <a:srgbClr val="000000"/>
                </a:solidFill>
                <a:latin typeface="Times New Roman"/>
              </a:rPr>
              <a:t>бўлган</a:t>
            </a:r>
            <a:r>
              <a:rPr lang="ru-RU" sz="3600" dirty="0">
                <a:solidFill>
                  <a:srgbClr val="000000"/>
                </a:solidFill>
                <a:latin typeface="Times New Roman"/>
              </a:rPr>
              <a:t>: </a:t>
            </a:r>
            <a:endParaRPr lang="ru-RU" sz="3600" dirty="0" smtClean="0">
              <a:solidFill>
                <a:srgbClr val="000000"/>
              </a:solidFill>
              <a:latin typeface="Times New Roman"/>
            </a:endParaRPr>
          </a:p>
          <a:p>
            <a:pPr indent="-182880" algn="just" eaLnBrk="1" fontAlgn="auto" hangingPunct="1">
              <a:spcAft>
                <a:spcPts val="0"/>
              </a:spcAft>
              <a:buClr>
                <a:schemeClr val="accent6">
                  <a:lumMod val="75000"/>
                </a:schemeClr>
              </a:buClr>
              <a:buFont typeface="Arial" pitchFamily="34" charset="0"/>
              <a:buChar char="•"/>
              <a:defRPr/>
            </a:pPr>
            <a:r>
              <a:rPr lang="ru-RU" sz="3600" b="1" i="1" dirty="0" smtClean="0">
                <a:solidFill>
                  <a:srgbClr val="C00000"/>
                </a:solidFill>
                <a:latin typeface="Times New Roman"/>
              </a:rPr>
              <a:t>1-«</a:t>
            </a:r>
            <a:r>
              <a:rPr lang="ru-RU" sz="3600" b="1" i="1" dirty="0">
                <a:solidFill>
                  <a:srgbClr val="C00000"/>
                </a:solidFill>
                <a:latin typeface="Times New Roman"/>
              </a:rPr>
              <a:t>абадий </a:t>
            </a:r>
            <a:r>
              <a:rPr lang="ru-RU" sz="3600" b="1" i="1" dirty="0" err="1">
                <a:solidFill>
                  <a:srgbClr val="C00000"/>
                </a:solidFill>
                <a:latin typeface="Times New Roman"/>
              </a:rPr>
              <a:t>ўлмас</a:t>
            </a:r>
            <a:r>
              <a:rPr lang="ru-RU" sz="3600" b="1" i="1" dirty="0">
                <a:solidFill>
                  <a:srgbClr val="C00000"/>
                </a:solidFill>
                <a:latin typeface="Times New Roman"/>
              </a:rPr>
              <a:t>» полк; </a:t>
            </a:r>
            <a:endParaRPr lang="ru-RU" sz="3600" b="1" i="1" dirty="0" smtClean="0">
              <a:solidFill>
                <a:srgbClr val="C00000"/>
              </a:solidFill>
              <a:latin typeface="Times New Roman"/>
            </a:endParaRPr>
          </a:p>
          <a:p>
            <a:pPr indent="-182880" algn="just" eaLnBrk="1" fontAlgn="auto" hangingPunct="1">
              <a:spcAft>
                <a:spcPts val="0"/>
              </a:spcAft>
              <a:buClr>
                <a:schemeClr val="accent6">
                  <a:lumMod val="75000"/>
                </a:schemeClr>
              </a:buClr>
              <a:buFont typeface="Arial" pitchFamily="34" charset="0"/>
              <a:buChar char="•"/>
              <a:defRPr/>
            </a:pPr>
            <a:r>
              <a:rPr lang="ru-RU" sz="3600" b="1" i="1" dirty="0" smtClean="0">
                <a:solidFill>
                  <a:srgbClr val="C00000"/>
                </a:solidFill>
                <a:latin typeface="Times New Roman"/>
              </a:rPr>
              <a:t>2-пиѐда </a:t>
            </a:r>
            <a:r>
              <a:rPr lang="ru-RU" sz="3600" b="1" i="1" dirty="0" err="1">
                <a:solidFill>
                  <a:srgbClr val="C00000"/>
                </a:solidFill>
                <a:latin typeface="Times New Roman"/>
              </a:rPr>
              <a:t>қўшинлар</a:t>
            </a:r>
            <a:r>
              <a:rPr lang="ru-RU" sz="3600" b="1" i="1" dirty="0">
                <a:solidFill>
                  <a:srgbClr val="C00000"/>
                </a:solidFill>
                <a:latin typeface="Times New Roman"/>
              </a:rPr>
              <a:t>; </a:t>
            </a:r>
            <a:endParaRPr lang="ru-RU" sz="3600" b="1" i="1" dirty="0" smtClean="0">
              <a:solidFill>
                <a:srgbClr val="C00000"/>
              </a:solidFill>
              <a:latin typeface="Times New Roman"/>
            </a:endParaRPr>
          </a:p>
          <a:p>
            <a:pPr indent="-182880" algn="just" eaLnBrk="1" fontAlgn="auto" hangingPunct="1">
              <a:spcAft>
                <a:spcPts val="0"/>
              </a:spcAft>
              <a:buClr>
                <a:schemeClr val="accent6">
                  <a:lumMod val="75000"/>
                </a:schemeClr>
              </a:buClr>
              <a:buFont typeface="Arial" pitchFamily="34" charset="0"/>
              <a:buChar char="•"/>
              <a:defRPr/>
            </a:pPr>
            <a:r>
              <a:rPr lang="ru-RU" sz="3600" b="1" i="1" dirty="0" smtClean="0">
                <a:solidFill>
                  <a:srgbClr val="C00000"/>
                </a:solidFill>
                <a:latin typeface="Times New Roman"/>
              </a:rPr>
              <a:t>3-отлиқ </a:t>
            </a:r>
            <a:r>
              <a:rPr lang="ru-RU" sz="3600" b="1" i="1" dirty="0" err="1">
                <a:solidFill>
                  <a:srgbClr val="C00000"/>
                </a:solidFill>
                <a:latin typeface="Times New Roman"/>
              </a:rPr>
              <a:t>қўшинлар</a:t>
            </a:r>
            <a:r>
              <a:rPr lang="ru-RU" sz="3600" b="1" i="1" dirty="0">
                <a:solidFill>
                  <a:srgbClr val="C00000"/>
                </a:solidFill>
                <a:latin typeface="Times New Roman"/>
              </a:rPr>
              <a:t> (</a:t>
            </a:r>
            <a:r>
              <a:rPr lang="ru-RU" sz="3600" b="1" i="1" dirty="0" err="1">
                <a:solidFill>
                  <a:srgbClr val="C00000"/>
                </a:solidFill>
                <a:latin typeface="Times New Roman"/>
              </a:rPr>
              <a:t>суворийлар</a:t>
            </a:r>
            <a:r>
              <a:rPr lang="ru-RU" sz="3600" b="1" i="1" dirty="0">
                <a:solidFill>
                  <a:srgbClr val="C00000"/>
                </a:solidFill>
                <a:latin typeface="Times New Roman"/>
              </a:rPr>
              <a:t>); </a:t>
            </a:r>
            <a:endParaRPr lang="ru-RU" sz="3600" b="1" i="1" dirty="0" smtClean="0">
              <a:solidFill>
                <a:srgbClr val="C00000"/>
              </a:solidFill>
              <a:latin typeface="Times New Roman"/>
            </a:endParaRPr>
          </a:p>
          <a:p>
            <a:pPr indent="-182880" algn="just" eaLnBrk="1" fontAlgn="auto" hangingPunct="1">
              <a:spcAft>
                <a:spcPts val="0"/>
              </a:spcAft>
              <a:buClr>
                <a:schemeClr val="accent6">
                  <a:lumMod val="75000"/>
                </a:schemeClr>
              </a:buClr>
              <a:buFont typeface="Arial" pitchFamily="34" charset="0"/>
              <a:buChar char="•"/>
              <a:defRPr/>
            </a:pPr>
            <a:r>
              <a:rPr lang="ru-RU" sz="3600" b="1" i="1" dirty="0" smtClean="0">
                <a:solidFill>
                  <a:srgbClr val="C00000"/>
                </a:solidFill>
                <a:latin typeface="Times New Roman"/>
              </a:rPr>
              <a:t>4-сатраплар </a:t>
            </a:r>
            <a:r>
              <a:rPr lang="ru-RU" sz="3600" b="1" i="1" dirty="0" err="1">
                <a:solidFill>
                  <a:srgbClr val="C00000"/>
                </a:solidFill>
                <a:latin typeface="Times New Roman"/>
              </a:rPr>
              <a:t>қўшинлари</a:t>
            </a:r>
            <a:r>
              <a:rPr lang="ru-RU" sz="3600" b="1" i="1" dirty="0">
                <a:solidFill>
                  <a:srgbClr val="C00000"/>
                </a:solidFill>
                <a:latin typeface="Times New Roman"/>
              </a:rPr>
              <a:t>; </a:t>
            </a:r>
            <a:endParaRPr lang="ru-RU" sz="3600" b="1" i="1" dirty="0" smtClean="0">
              <a:solidFill>
                <a:srgbClr val="C00000"/>
              </a:solidFill>
              <a:latin typeface="Times New Roman"/>
            </a:endParaRPr>
          </a:p>
          <a:p>
            <a:pPr indent="-182880" algn="just" eaLnBrk="1" fontAlgn="auto" hangingPunct="1">
              <a:spcAft>
                <a:spcPts val="0"/>
              </a:spcAft>
              <a:buClr>
                <a:schemeClr val="accent6">
                  <a:lumMod val="75000"/>
                </a:schemeClr>
              </a:buClr>
              <a:buFont typeface="Arial" pitchFamily="34" charset="0"/>
              <a:buChar char="•"/>
              <a:defRPr/>
            </a:pPr>
            <a:r>
              <a:rPr lang="ru-RU" sz="3600" b="1" i="1" dirty="0" smtClean="0">
                <a:solidFill>
                  <a:srgbClr val="C00000"/>
                </a:solidFill>
                <a:latin typeface="Times New Roman"/>
              </a:rPr>
              <a:t>5-юнон </a:t>
            </a:r>
            <a:r>
              <a:rPr lang="ru-RU" sz="3600" b="1" i="1" dirty="0" err="1" smtClean="0">
                <a:solidFill>
                  <a:srgbClr val="C00000"/>
                </a:solidFill>
                <a:latin typeface="Times New Roman"/>
              </a:rPr>
              <a:t>ёлланмалари</a:t>
            </a:r>
            <a:r>
              <a:rPr lang="ru-RU" sz="3600" b="1" i="1" dirty="0">
                <a:solidFill>
                  <a:srgbClr val="C00000"/>
                </a:solidFill>
                <a:latin typeface="Times New Roman"/>
              </a:rPr>
              <a:t>; </a:t>
            </a:r>
            <a:endParaRPr lang="ru-RU" sz="3600" b="1" i="1" dirty="0" smtClean="0">
              <a:solidFill>
                <a:srgbClr val="C00000"/>
              </a:solidFill>
              <a:latin typeface="Times New Roman"/>
            </a:endParaRPr>
          </a:p>
          <a:p>
            <a:pPr indent="-182880" algn="just" eaLnBrk="1" fontAlgn="auto" hangingPunct="1">
              <a:spcAft>
                <a:spcPts val="0"/>
              </a:spcAft>
              <a:buClr>
                <a:schemeClr val="accent6">
                  <a:lumMod val="75000"/>
                </a:schemeClr>
              </a:buClr>
              <a:buFont typeface="Arial" pitchFamily="34" charset="0"/>
              <a:buChar char="•"/>
              <a:defRPr/>
            </a:pPr>
            <a:r>
              <a:rPr lang="ru-RU" sz="3600" b="1" i="1" dirty="0" smtClean="0">
                <a:solidFill>
                  <a:srgbClr val="C00000"/>
                </a:solidFill>
                <a:latin typeface="Times New Roman"/>
              </a:rPr>
              <a:t>6-кўнгилли </a:t>
            </a:r>
            <a:r>
              <a:rPr lang="ru-RU" sz="3600" b="1" i="1" dirty="0" err="1">
                <a:solidFill>
                  <a:srgbClr val="C00000"/>
                </a:solidFill>
                <a:latin typeface="Times New Roman"/>
              </a:rPr>
              <a:t>қўшин</a:t>
            </a:r>
            <a:r>
              <a:rPr lang="ru-RU" sz="3600" b="1" i="1" dirty="0">
                <a:solidFill>
                  <a:srgbClr val="C00000"/>
                </a:solidFill>
                <a:latin typeface="Times New Roman"/>
              </a:rPr>
              <a:t>. </a:t>
            </a:r>
            <a:endParaRPr lang="ru-RU" sz="3600" b="1" i="1" dirty="0" smtClean="0">
              <a:solidFill>
                <a:srgbClr val="C00000"/>
              </a:solidFill>
              <a:latin typeface="Times New Roman"/>
            </a:endParaRPr>
          </a:p>
          <a:p>
            <a:pPr marL="45720" indent="0" algn="just" eaLnBrk="1" fontAlgn="auto" hangingPunct="1">
              <a:spcAft>
                <a:spcPts val="0"/>
              </a:spcAft>
              <a:buClr>
                <a:schemeClr val="accent6">
                  <a:lumMod val="75000"/>
                </a:schemeClr>
              </a:buClr>
              <a:buNone/>
              <a:defRPr/>
            </a:pPr>
            <a:r>
              <a:rPr lang="ru-RU" sz="3600" dirty="0">
                <a:solidFill>
                  <a:srgbClr val="000000"/>
                </a:solidFill>
                <a:latin typeface="Times New Roman"/>
              </a:rPr>
              <a:t>	</a:t>
            </a:r>
            <a:r>
              <a:rPr lang="ru-RU" sz="3600" dirty="0" err="1" smtClean="0">
                <a:solidFill>
                  <a:srgbClr val="000000"/>
                </a:solidFill>
                <a:latin typeface="Times New Roman"/>
              </a:rPr>
              <a:t>Қўшиннинг</a:t>
            </a:r>
            <a:r>
              <a:rPr lang="ru-RU" sz="3600" dirty="0" smtClean="0">
                <a:solidFill>
                  <a:srgbClr val="000000"/>
                </a:solidFill>
                <a:latin typeface="Times New Roman"/>
              </a:rPr>
              <a:t> </a:t>
            </a:r>
            <a:r>
              <a:rPr lang="ru-RU" sz="3600" dirty="0" err="1">
                <a:solidFill>
                  <a:srgbClr val="000000"/>
                </a:solidFill>
                <a:latin typeface="Times New Roman"/>
              </a:rPr>
              <a:t>қисмлари</a:t>
            </a:r>
            <a:r>
              <a:rPr lang="ru-RU" sz="3600" dirty="0">
                <a:solidFill>
                  <a:srgbClr val="000000"/>
                </a:solidFill>
                <a:latin typeface="Times New Roman"/>
              </a:rPr>
              <a:t> 10,100,1000, 10000 </a:t>
            </a:r>
            <a:r>
              <a:rPr lang="ru-RU" sz="3600" dirty="0" err="1">
                <a:solidFill>
                  <a:srgbClr val="000000"/>
                </a:solidFill>
                <a:latin typeface="Times New Roman"/>
              </a:rPr>
              <a:t>кишилик</a:t>
            </a:r>
            <a:r>
              <a:rPr lang="ru-RU" sz="3600" dirty="0">
                <a:solidFill>
                  <a:srgbClr val="000000"/>
                </a:solidFill>
                <a:latin typeface="Times New Roman"/>
              </a:rPr>
              <a:t> </a:t>
            </a:r>
            <a:r>
              <a:rPr lang="ru-RU" sz="3600" dirty="0" err="1">
                <a:solidFill>
                  <a:srgbClr val="000000"/>
                </a:solidFill>
                <a:latin typeface="Times New Roman"/>
              </a:rPr>
              <a:t>ҳарбийлардан</a:t>
            </a:r>
            <a:r>
              <a:rPr lang="ru-RU" sz="3600" dirty="0">
                <a:solidFill>
                  <a:srgbClr val="000000"/>
                </a:solidFill>
                <a:latin typeface="Times New Roman"/>
              </a:rPr>
              <a:t> </a:t>
            </a:r>
            <a:r>
              <a:rPr lang="ru-RU" sz="3600" dirty="0" err="1">
                <a:solidFill>
                  <a:srgbClr val="000000"/>
                </a:solidFill>
                <a:latin typeface="Times New Roman"/>
              </a:rPr>
              <a:t>иборат</a:t>
            </a:r>
            <a:r>
              <a:rPr lang="ru-RU" sz="3600" dirty="0">
                <a:solidFill>
                  <a:srgbClr val="000000"/>
                </a:solidFill>
                <a:latin typeface="Times New Roman"/>
              </a:rPr>
              <a:t> </a:t>
            </a:r>
            <a:r>
              <a:rPr lang="ru-RU" sz="3600" dirty="0" err="1">
                <a:solidFill>
                  <a:srgbClr val="000000"/>
                </a:solidFill>
                <a:latin typeface="Times New Roman"/>
              </a:rPr>
              <a:t>бўлиб</a:t>
            </a:r>
            <a:r>
              <a:rPr lang="ru-RU" sz="3600" dirty="0">
                <a:solidFill>
                  <a:srgbClr val="000000"/>
                </a:solidFill>
                <a:latin typeface="Times New Roman"/>
              </a:rPr>
              <a:t>, </a:t>
            </a:r>
            <a:r>
              <a:rPr lang="ru-RU" sz="3600" dirty="0" err="1">
                <a:solidFill>
                  <a:srgbClr val="000000"/>
                </a:solidFill>
                <a:latin typeface="Times New Roman"/>
              </a:rPr>
              <a:t>ҳар</a:t>
            </a:r>
            <a:r>
              <a:rPr lang="ru-RU" sz="3600" dirty="0">
                <a:solidFill>
                  <a:srgbClr val="000000"/>
                </a:solidFill>
                <a:latin typeface="Times New Roman"/>
              </a:rPr>
              <a:t> </a:t>
            </a:r>
            <a:r>
              <a:rPr lang="ru-RU" sz="3600" dirty="0" err="1">
                <a:solidFill>
                  <a:srgbClr val="000000"/>
                </a:solidFill>
                <a:latin typeface="Times New Roman"/>
              </a:rPr>
              <a:t>бир</a:t>
            </a:r>
            <a:r>
              <a:rPr lang="ru-RU" sz="3600" dirty="0">
                <a:solidFill>
                  <a:srgbClr val="000000"/>
                </a:solidFill>
                <a:latin typeface="Times New Roman"/>
              </a:rPr>
              <a:t> </a:t>
            </a:r>
            <a:r>
              <a:rPr lang="ru-RU" sz="3600" dirty="0" err="1">
                <a:solidFill>
                  <a:srgbClr val="000000"/>
                </a:solidFill>
                <a:latin typeface="Times New Roman"/>
              </a:rPr>
              <a:t>қисмнинг</a:t>
            </a:r>
            <a:r>
              <a:rPr lang="ru-RU" sz="3600" dirty="0">
                <a:solidFill>
                  <a:srgbClr val="000000"/>
                </a:solidFill>
                <a:latin typeface="Times New Roman"/>
              </a:rPr>
              <a:t> </a:t>
            </a:r>
            <a:r>
              <a:rPr lang="ru-RU" sz="3600" dirty="0" err="1">
                <a:solidFill>
                  <a:srgbClr val="000000"/>
                </a:solidFill>
                <a:latin typeface="Times New Roman"/>
              </a:rPr>
              <a:t>тайинлаб</a:t>
            </a:r>
            <a:r>
              <a:rPr lang="ru-RU" sz="3600" dirty="0">
                <a:solidFill>
                  <a:srgbClr val="000000"/>
                </a:solidFill>
                <a:latin typeface="Times New Roman"/>
              </a:rPr>
              <a:t> </a:t>
            </a:r>
            <a:r>
              <a:rPr lang="ru-RU" sz="3600" dirty="0" err="1">
                <a:solidFill>
                  <a:srgbClr val="000000"/>
                </a:solidFill>
                <a:latin typeface="Times New Roman"/>
              </a:rPr>
              <a:t>қўйилган</a:t>
            </a:r>
            <a:r>
              <a:rPr lang="ru-RU" sz="3600" dirty="0">
                <a:solidFill>
                  <a:srgbClr val="000000"/>
                </a:solidFill>
                <a:latin typeface="Times New Roman"/>
              </a:rPr>
              <a:t> </a:t>
            </a:r>
            <a:r>
              <a:rPr lang="ru-RU" sz="3600" dirty="0" err="1">
                <a:solidFill>
                  <a:srgbClr val="000000"/>
                </a:solidFill>
                <a:latin typeface="Times New Roman"/>
              </a:rPr>
              <a:t>бошлиғи</a:t>
            </a:r>
            <a:r>
              <a:rPr lang="ru-RU" sz="3600" dirty="0">
                <a:solidFill>
                  <a:srgbClr val="000000"/>
                </a:solidFill>
                <a:latin typeface="Times New Roman"/>
              </a:rPr>
              <a:t> </a:t>
            </a:r>
            <a:r>
              <a:rPr lang="ru-RU" sz="3600" dirty="0" err="1">
                <a:solidFill>
                  <a:srgbClr val="000000"/>
                </a:solidFill>
                <a:latin typeface="Times New Roman"/>
              </a:rPr>
              <a:t>бўлган</a:t>
            </a:r>
            <a:r>
              <a:rPr lang="ru-RU" sz="3600" dirty="0">
                <a:solidFill>
                  <a:srgbClr val="000000"/>
                </a:solidFill>
                <a:latin typeface="Times New Roman"/>
              </a:rPr>
              <a:t>.</a:t>
            </a:r>
            <a:endParaRPr lang="ru-RU" sz="3400" dirty="0" smtClean="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2306747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p:cNvSpPr>
            <a:spLocks noGrp="1"/>
          </p:cNvSpPr>
          <p:nvPr>
            <p:ph type="title"/>
          </p:nvPr>
        </p:nvSpPr>
        <p:spPr>
          <a:xfrm>
            <a:off x="0" y="0"/>
            <a:ext cx="9144000" cy="714375"/>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smtClean="0">
                <a:latin typeface="Times New Roman" pitchFamily="18" charset="0"/>
                <a:cs typeface="Times New Roman" pitchFamily="18" charset="0"/>
              </a:rPr>
              <a:t>Аҳомонийларнинг давлат тили</a:t>
            </a:r>
            <a:endParaRPr lang="ru-RU" sz="2800" dirty="0" smtClean="0">
              <a:latin typeface="Times New Roman" pitchFamily="18" charset="0"/>
              <a:cs typeface="Times New Roman" pitchFamily="18" charset="0"/>
            </a:endParaRPr>
          </a:p>
        </p:txBody>
      </p:sp>
      <p:sp>
        <p:nvSpPr>
          <p:cNvPr id="3" name="Содержимое 2"/>
          <p:cNvSpPr>
            <a:spLocks noGrp="1"/>
          </p:cNvSpPr>
          <p:nvPr>
            <p:ph sz="quarter" idx="13"/>
          </p:nvPr>
        </p:nvSpPr>
        <p:spPr>
          <a:xfrm>
            <a:off x="0" y="642938"/>
            <a:ext cx="9144000" cy="6215062"/>
          </a:xfrm>
        </p:spPr>
        <p:txBody>
          <a:bodyPr rtlCol="0">
            <a:normAutofit fontScale="70000" lnSpcReduction="20000"/>
          </a:bodyPr>
          <a:lstStyle/>
          <a:p>
            <a:pPr indent="-182880" algn="just" eaLnBrk="1" fontAlgn="auto" hangingPunct="1">
              <a:spcAft>
                <a:spcPts val="0"/>
              </a:spcAft>
              <a:buClr>
                <a:schemeClr val="accent6">
                  <a:lumMod val="75000"/>
                </a:schemeClr>
              </a:buClr>
              <a:buFont typeface="Arial" pitchFamily="34" charset="0"/>
              <a:buChar char="•"/>
              <a:defRPr/>
            </a:pPr>
            <a:r>
              <a:rPr lang="uz-Cyrl-UZ" sz="3400" b="1" dirty="0" smtClean="0">
                <a:solidFill>
                  <a:srgbClr val="C00000"/>
                </a:solidFill>
                <a:latin typeface="Times New Roman" pitchFamily="18" charset="0"/>
                <a:cs typeface="Times New Roman" pitchFamily="18" charset="0"/>
              </a:rPr>
              <a:t>Оромий тили </a:t>
            </a:r>
            <a:r>
              <a:rPr lang="uz-Cyrl-UZ" sz="3400" dirty="0" smtClean="0">
                <a:solidFill>
                  <a:schemeClr val="tx1">
                    <a:lumMod val="75000"/>
                    <a:lumOff val="25000"/>
                  </a:schemeClr>
                </a:solidFill>
                <a:latin typeface="Times New Roman" pitchFamily="18" charset="0"/>
                <a:cs typeface="Times New Roman" pitchFamily="18" charset="0"/>
              </a:rPr>
              <a:t>империянинг </a:t>
            </a:r>
            <a:r>
              <a:rPr lang="uz-Cyrl-UZ" sz="3400" b="1" i="1" u="sng" dirty="0" smtClean="0">
                <a:solidFill>
                  <a:schemeClr val="tx1">
                    <a:lumMod val="75000"/>
                    <a:lumOff val="25000"/>
                  </a:schemeClr>
                </a:solidFill>
                <a:latin typeface="Times New Roman" pitchFamily="18" charset="0"/>
                <a:cs typeface="Times New Roman" pitchFamily="18" charset="0"/>
              </a:rPr>
              <a:t>ягона давлат тили ва ёзувига </a:t>
            </a:r>
            <a:r>
              <a:rPr lang="uz-Cyrl-UZ" sz="3400" dirty="0" smtClean="0">
                <a:solidFill>
                  <a:schemeClr val="tx1">
                    <a:lumMod val="75000"/>
                    <a:lumOff val="25000"/>
                  </a:schemeClr>
                </a:solidFill>
                <a:latin typeface="Times New Roman" pitchFamily="18" charset="0"/>
                <a:cs typeface="Times New Roman" pitchFamily="18" charset="0"/>
              </a:rPr>
              <a:t>айлантирилган, деган ғоя Совет шарқшунослиги адабиётларида ўрнашиб қолган эди. Янги маълумотларга кўра, </a:t>
            </a:r>
            <a:r>
              <a:rPr lang="uz-Cyrl-UZ" sz="3400" b="1" dirty="0" smtClean="0">
                <a:solidFill>
                  <a:srgbClr val="C00000"/>
                </a:solidFill>
                <a:latin typeface="Times New Roman" pitchFamily="18" charset="0"/>
                <a:cs typeface="Times New Roman" pitchFamily="18" charset="0"/>
              </a:rPr>
              <a:t>Доро I </a:t>
            </a:r>
            <a:r>
              <a:rPr lang="uz-Cyrl-UZ" sz="3400" dirty="0" smtClean="0">
                <a:solidFill>
                  <a:schemeClr val="tx1">
                    <a:lumMod val="75000"/>
                    <a:lumOff val="25000"/>
                  </a:schemeClr>
                </a:solidFill>
                <a:latin typeface="Times New Roman" pitchFamily="18" charset="0"/>
                <a:cs typeface="Times New Roman" pitchFamily="18" charset="0"/>
              </a:rPr>
              <a:t>бир неча тилни империянинг </a:t>
            </a:r>
            <a:r>
              <a:rPr lang="uz-Cyrl-UZ" sz="3400" b="1" dirty="0" smtClean="0">
                <a:solidFill>
                  <a:schemeClr val="tx1">
                    <a:lumMod val="75000"/>
                    <a:lumOff val="25000"/>
                  </a:schemeClr>
                </a:solidFill>
                <a:latin typeface="Times New Roman" pitchFamily="18" charset="0"/>
                <a:cs typeface="Times New Roman" pitchFamily="18" charset="0"/>
              </a:rPr>
              <a:t>давлат тили </a:t>
            </a:r>
            <a:r>
              <a:rPr lang="uz-Cyrl-UZ" sz="3400" dirty="0" smtClean="0">
                <a:solidFill>
                  <a:schemeClr val="tx1">
                    <a:lumMod val="75000"/>
                    <a:lumOff val="25000"/>
                  </a:schemeClr>
                </a:solidFill>
                <a:latin typeface="Times New Roman" pitchFamily="18" charset="0"/>
                <a:cs typeface="Times New Roman" pitchFamily="18" charset="0"/>
              </a:rPr>
              <a:t>сифатида қабул қилишга мажбур бўлган. </a:t>
            </a:r>
            <a:r>
              <a:rPr lang="uz-Cyrl-UZ" sz="3400" b="1" dirty="0" smtClean="0">
                <a:solidFill>
                  <a:schemeClr val="tx1">
                    <a:lumMod val="75000"/>
                    <a:lumOff val="25000"/>
                  </a:schemeClr>
                </a:solidFill>
                <a:latin typeface="Times New Roman" pitchFamily="18" charset="0"/>
                <a:cs typeface="Times New Roman" pitchFamily="18" charset="0"/>
              </a:rPr>
              <a:t>Кичик Осиёда </a:t>
            </a:r>
            <a:r>
              <a:rPr lang="uz-Cyrl-UZ" sz="3400" dirty="0" smtClean="0">
                <a:solidFill>
                  <a:schemeClr val="tx1">
                    <a:lumMod val="75000"/>
                    <a:lumOff val="25000"/>
                  </a:schemeClr>
                </a:solidFill>
                <a:latin typeface="Times New Roman" pitchFamily="18" charset="0"/>
                <a:cs typeface="Times New Roman" pitchFamily="18" charset="0"/>
              </a:rPr>
              <a:t>канцелярия ишлари </a:t>
            </a:r>
            <a:r>
              <a:rPr lang="uz-Cyrl-UZ" sz="3400" b="1" i="1" dirty="0" smtClean="0">
                <a:solidFill>
                  <a:srgbClr val="0033CC"/>
                </a:solidFill>
                <a:latin typeface="Times New Roman" pitchFamily="18" charset="0"/>
                <a:cs typeface="Times New Roman" pitchFamily="18" charset="0"/>
              </a:rPr>
              <a:t>юнон тилида</a:t>
            </a:r>
            <a:r>
              <a:rPr lang="uz-Cyrl-UZ" sz="3400" dirty="0" smtClean="0">
                <a:solidFill>
                  <a:schemeClr val="tx1">
                    <a:lumMod val="75000"/>
                    <a:lumOff val="25000"/>
                  </a:schemeClr>
                </a:solidFill>
                <a:latin typeface="Times New Roman" pitchFamily="18" charset="0"/>
                <a:cs typeface="Times New Roman" pitchFamily="18" charset="0"/>
              </a:rPr>
              <a:t>, </a:t>
            </a:r>
            <a:r>
              <a:rPr lang="uz-Cyrl-UZ" sz="3400" b="1" dirty="0" smtClean="0">
                <a:solidFill>
                  <a:schemeClr val="tx1">
                    <a:lumMod val="75000"/>
                    <a:lumOff val="25000"/>
                  </a:schemeClr>
                </a:solidFill>
                <a:latin typeface="Times New Roman" pitchFamily="18" charset="0"/>
                <a:cs typeface="Times New Roman" pitchFamily="18" charset="0"/>
              </a:rPr>
              <a:t>Каппадокия, Киликия, Сурия ва Фаластинда </a:t>
            </a:r>
            <a:r>
              <a:rPr lang="uz-Cyrl-UZ" sz="3400" b="1" i="1" dirty="0" smtClean="0">
                <a:solidFill>
                  <a:srgbClr val="0033CC"/>
                </a:solidFill>
                <a:latin typeface="Times New Roman" pitchFamily="18" charset="0"/>
                <a:cs typeface="Times New Roman" pitchFamily="18" charset="0"/>
              </a:rPr>
              <a:t>оромий тилида </a:t>
            </a:r>
            <a:r>
              <a:rPr lang="uz-Cyrl-UZ" sz="3400" dirty="0" smtClean="0">
                <a:solidFill>
                  <a:schemeClr val="tx1">
                    <a:lumMod val="75000"/>
                    <a:lumOff val="25000"/>
                  </a:schemeClr>
                </a:solidFill>
                <a:latin typeface="Times New Roman" pitchFamily="18" charset="0"/>
                <a:cs typeface="Times New Roman" pitchFamily="18" charset="0"/>
              </a:rPr>
              <a:t>олиб борилган, </a:t>
            </a:r>
            <a:r>
              <a:rPr lang="uz-Cyrl-UZ" sz="3400" b="1" dirty="0" smtClean="0">
                <a:solidFill>
                  <a:schemeClr val="tx1">
                    <a:lumMod val="75000"/>
                    <a:lumOff val="25000"/>
                  </a:schemeClr>
                </a:solidFill>
                <a:latin typeface="Times New Roman" pitchFamily="18" charset="0"/>
                <a:cs typeface="Times New Roman" pitchFamily="18" charset="0"/>
              </a:rPr>
              <a:t>Мисрда</a:t>
            </a:r>
            <a:r>
              <a:rPr lang="uz-Cyrl-UZ" sz="3400" dirty="0" smtClean="0">
                <a:solidFill>
                  <a:schemeClr val="tx1">
                    <a:lumMod val="75000"/>
                    <a:lumOff val="25000"/>
                  </a:schemeClr>
                </a:solidFill>
                <a:latin typeface="Times New Roman" pitchFamily="18" charset="0"/>
                <a:cs typeface="Times New Roman" pitchFamily="18" charset="0"/>
              </a:rPr>
              <a:t> эса Фиръавнлар замонидан қўлланиб келинаётган </a:t>
            </a:r>
            <a:r>
              <a:rPr lang="uz-Cyrl-UZ" sz="3400" b="1" i="1" dirty="0" smtClean="0">
                <a:solidFill>
                  <a:srgbClr val="0033CC"/>
                </a:solidFill>
                <a:latin typeface="Times New Roman" pitchFamily="18" charset="0"/>
                <a:cs typeface="Times New Roman" pitchFamily="18" charset="0"/>
              </a:rPr>
              <a:t>иероглифика</a:t>
            </a:r>
            <a:r>
              <a:rPr lang="uz-Cyrl-UZ" sz="3400" dirty="0" smtClean="0">
                <a:solidFill>
                  <a:schemeClr val="tx1">
                    <a:lumMod val="75000"/>
                    <a:lumOff val="25000"/>
                  </a:schemeClr>
                </a:solidFill>
                <a:latin typeface="Times New Roman" pitchFamily="18" charset="0"/>
                <a:cs typeface="Times New Roman" pitchFamily="18" charset="0"/>
              </a:rPr>
              <a:t> давом этган бўлса, </a:t>
            </a:r>
            <a:r>
              <a:rPr lang="uz-Cyrl-UZ" sz="3400" b="1" dirty="0" smtClean="0">
                <a:solidFill>
                  <a:schemeClr val="tx1">
                    <a:lumMod val="75000"/>
                    <a:lumOff val="25000"/>
                  </a:schemeClr>
                </a:solidFill>
                <a:latin typeface="Times New Roman" pitchFamily="18" charset="0"/>
                <a:cs typeface="Times New Roman" pitchFamily="18" charset="0"/>
              </a:rPr>
              <a:t>форсларда ва Ўрта Осиёда </a:t>
            </a:r>
            <a:r>
              <a:rPr lang="uz-Cyrl-UZ" sz="3400" b="1" i="1" dirty="0" smtClean="0">
                <a:solidFill>
                  <a:srgbClr val="0033CC"/>
                </a:solidFill>
                <a:latin typeface="Times New Roman" pitchFamily="18" charset="0"/>
                <a:cs typeface="Times New Roman" pitchFamily="18" charset="0"/>
              </a:rPr>
              <a:t>миххатсимон ва оромий ёзувлари </a:t>
            </a:r>
            <a:r>
              <a:rPr lang="uz-Cyrl-UZ" sz="3400" dirty="0" smtClean="0">
                <a:solidFill>
                  <a:schemeClr val="tx1">
                    <a:lumMod val="75000"/>
                    <a:lumOff val="25000"/>
                  </a:schemeClr>
                </a:solidFill>
                <a:latin typeface="Times New Roman" pitchFamily="18" charset="0"/>
                <a:cs typeface="Times New Roman" pitchFamily="18" charset="0"/>
              </a:rPr>
              <a:t>қўлланилган. Бу маълумотдан шундай хулоса қилиш мумкинки, империя ҳудудида ягона оромий тили канцелярия тили вазифасини бажармаган ва бажариши ҳам мумкин бўлмаган. Негаки, оромий тили ва ёзуви бунчалик нуфузга эришмаган ва бошқа ривожланган халқлар бу ёзувни қабул қилиши ҳам мумкин эмас эди. «Оромий тили аҳамонийлар империясининг ягона канцелярия тили, ёзувига айлантирилди», деган фикрни рус адабиётларидан бошқа адабиётларда учратмадик ва ўйлаймизки, бу рус совет тарихшунослигининг уйдирмасидан бошқа нарса эмас.</a:t>
            </a:r>
            <a:endParaRPr lang="ru-RU" sz="3400" dirty="0" smtClean="0">
              <a:solidFill>
                <a:schemeClr val="tx1">
                  <a:lumMod val="75000"/>
                  <a:lumOff val="2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Подзаголовок 2"/>
          <p:cNvSpPr>
            <a:spLocks noGrp="1"/>
          </p:cNvSpPr>
          <p:nvPr>
            <p:ph type="subTitle" idx="1"/>
          </p:nvPr>
        </p:nvSpPr>
        <p:spPr>
          <a:xfrm>
            <a:off x="19050" y="1052513"/>
            <a:ext cx="9144000" cy="5013325"/>
          </a:xfrm>
        </p:spPr>
        <p:txBody>
          <a:bodyPr>
            <a:normAutofit fontScale="92500" lnSpcReduction="20000"/>
          </a:bodyPr>
          <a:lstStyle/>
          <a:p>
            <a:pPr marL="457200" indent="-457200" eaLnBrk="1" hangingPunct="1">
              <a:buFont typeface="Wingdings" panose="05000000000000000000" pitchFamily="2" charset="2"/>
              <a:buChar char="v"/>
            </a:pPr>
            <a:r>
              <a:rPr lang="en-US" altLang="ru-RU" sz="3200" b="1" dirty="0">
                <a:solidFill>
                  <a:srgbClr val="0033CC"/>
                </a:solidFill>
                <a:latin typeface="Times New Roman" panose="02020603050405020304" pitchFamily="18" charset="0"/>
                <a:cs typeface="Times New Roman" panose="02020603050405020304" pitchFamily="18" charset="0"/>
              </a:rPr>
              <a:t>1. </a:t>
            </a:r>
            <a:r>
              <a:rPr lang="en-US" altLang="ru-RU" sz="3200" b="1" dirty="0" err="1">
                <a:solidFill>
                  <a:srgbClr val="0033CC"/>
                </a:solidFill>
                <a:latin typeface="Times New Roman" panose="02020603050405020304" pitchFamily="18" charset="0"/>
                <a:cs typeface="Times New Roman" panose="02020603050405020304" pitchFamily="18" charset="0"/>
              </a:rPr>
              <a:t>Yozma</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manbalar</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Ahomoniylar</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davlatining</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tashkil</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topishi</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va</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yuksala</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borishi</a:t>
            </a:r>
            <a:r>
              <a:rPr lang="en-US" altLang="ru-RU" sz="3200" b="1" dirty="0">
                <a:solidFill>
                  <a:srgbClr val="0033CC"/>
                </a:solidFill>
                <a:latin typeface="Times New Roman" panose="02020603050405020304" pitchFamily="18" charset="0"/>
                <a:cs typeface="Times New Roman" panose="02020603050405020304" pitchFamily="18" charset="0"/>
              </a:rPr>
              <a:t>. </a:t>
            </a:r>
          </a:p>
          <a:p>
            <a:pPr marL="457200" indent="-457200" eaLnBrk="1" hangingPunct="1">
              <a:buFont typeface="Wingdings" panose="05000000000000000000" pitchFamily="2" charset="2"/>
              <a:buChar char="v"/>
            </a:pPr>
            <a:r>
              <a:rPr lang="en-US" altLang="ru-RU" sz="3200" b="1" dirty="0">
                <a:solidFill>
                  <a:srgbClr val="0033CC"/>
                </a:solidFill>
                <a:latin typeface="Times New Roman" panose="02020603050405020304" pitchFamily="18" charset="0"/>
                <a:cs typeface="Times New Roman" panose="02020603050405020304" pitchFamily="18" charset="0"/>
              </a:rPr>
              <a:t>2. </a:t>
            </a:r>
            <a:r>
              <a:rPr lang="en-US" altLang="ru-RU" sz="3200" b="1" dirty="0" err="1">
                <a:solidFill>
                  <a:srgbClr val="0033CC"/>
                </a:solidFill>
                <a:latin typeface="Times New Roman" panose="02020603050405020304" pitchFamily="18" charset="0"/>
                <a:cs typeface="Times New Roman" panose="02020603050405020304" pitchFamily="18" charset="0"/>
              </a:rPr>
              <a:t>O’rta</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Osiyoning</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bosib</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olinishi</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Kir</a:t>
            </a:r>
            <a:r>
              <a:rPr lang="en-US" altLang="ru-RU" sz="3200" b="1" dirty="0">
                <a:solidFill>
                  <a:srgbClr val="0033CC"/>
                </a:solidFill>
                <a:latin typeface="Times New Roman" panose="02020603050405020304" pitchFamily="18" charset="0"/>
                <a:cs typeface="Times New Roman" panose="02020603050405020304" pitchFamily="18" charset="0"/>
              </a:rPr>
              <a:t> II </a:t>
            </a:r>
            <a:r>
              <a:rPr lang="en-US" altLang="ru-RU" sz="3200" b="1" dirty="0" err="1">
                <a:solidFill>
                  <a:srgbClr val="0033CC"/>
                </a:solidFill>
                <a:latin typeface="Times New Roman" panose="02020603050405020304" pitchFamily="18" charset="0"/>
                <a:cs typeface="Times New Roman" panose="02020603050405020304" pitchFamily="18" charset="0"/>
              </a:rPr>
              <a:t>va</a:t>
            </a:r>
            <a:r>
              <a:rPr lang="en-US" altLang="ru-RU" sz="3200" b="1" dirty="0">
                <a:solidFill>
                  <a:srgbClr val="0033CC"/>
                </a:solidFill>
                <a:latin typeface="Times New Roman" panose="02020603050405020304" pitchFamily="18" charset="0"/>
                <a:cs typeface="Times New Roman" panose="02020603050405020304" pitchFamily="18" charset="0"/>
              </a:rPr>
              <a:t> Doro I </a:t>
            </a:r>
            <a:r>
              <a:rPr lang="en-US" altLang="ru-RU" sz="3200" b="1" dirty="0" err="1">
                <a:solidFill>
                  <a:srgbClr val="0033CC"/>
                </a:solidFill>
                <a:latin typeface="Times New Roman" panose="02020603050405020304" pitchFamily="18" charset="0"/>
                <a:cs typeface="Times New Roman" panose="02020603050405020304" pitchFamily="18" charset="0"/>
              </a:rPr>
              <a:t>larning</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bosqinchilik</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yurushlari</a:t>
            </a:r>
            <a:r>
              <a:rPr lang="en-US" altLang="ru-RU" sz="3200" b="1" dirty="0">
                <a:solidFill>
                  <a:srgbClr val="0033CC"/>
                </a:solidFill>
                <a:latin typeface="Times New Roman" panose="02020603050405020304" pitchFamily="18" charset="0"/>
                <a:cs typeface="Times New Roman" panose="02020603050405020304" pitchFamily="18" charset="0"/>
              </a:rPr>
              <a:t>. </a:t>
            </a:r>
          </a:p>
          <a:p>
            <a:pPr marL="457200" indent="-457200" eaLnBrk="1" hangingPunct="1">
              <a:buFont typeface="Wingdings" panose="05000000000000000000" pitchFamily="2" charset="2"/>
              <a:buChar char="v"/>
            </a:pPr>
            <a:r>
              <a:rPr lang="en-US" altLang="ru-RU" sz="3200" b="1" dirty="0">
                <a:solidFill>
                  <a:srgbClr val="0033CC"/>
                </a:solidFill>
                <a:latin typeface="Times New Roman" panose="02020603050405020304" pitchFamily="18" charset="0"/>
                <a:cs typeface="Times New Roman" panose="02020603050405020304" pitchFamily="18" charset="0"/>
              </a:rPr>
              <a:t>3. </a:t>
            </a:r>
            <a:r>
              <a:rPr lang="en-US" altLang="ru-RU" sz="3200" b="1" dirty="0" err="1">
                <a:solidFill>
                  <a:srgbClr val="0033CC"/>
                </a:solidFill>
                <a:latin typeface="Times New Roman" panose="02020603050405020304" pitchFamily="18" charset="0"/>
                <a:cs typeface="Times New Roman" panose="02020603050405020304" pitchFamily="18" charset="0"/>
              </a:rPr>
              <a:t>Tumaris</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va</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Shiroqning</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jasoratlari</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Frada</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qo’zg’aloni</a:t>
            </a:r>
            <a:r>
              <a:rPr lang="en-US" altLang="ru-RU" sz="3200" b="1" dirty="0">
                <a:solidFill>
                  <a:srgbClr val="0033CC"/>
                </a:solidFill>
                <a:latin typeface="Times New Roman" panose="02020603050405020304" pitchFamily="18" charset="0"/>
                <a:cs typeface="Times New Roman" panose="02020603050405020304" pitchFamily="18" charset="0"/>
              </a:rPr>
              <a:t>. </a:t>
            </a:r>
          </a:p>
          <a:p>
            <a:pPr marL="457200" indent="-457200" eaLnBrk="1" hangingPunct="1">
              <a:buFont typeface="Wingdings" panose="05000000000000000000" pitchFamily="2" charset="2"/>
              <a:buChar char="v"/>
            </a:pPr>
            <a:r>
              <a:rPr lang="en-US" altLang="ru-RU" sz="3200" b="1" dirty="0">
                <a:solidFill>
                  <a:srgbClr val="0033CC"/>
                </a:solidFill>
                <a:latin typeface="Times New Roman" panose="02020603050405020304" pitchFamily="18" charset="0"/>
                <a:cs typeface="Times New Roman" panose="02020603050405020304" pitchFamily="18" charset="0"/>
              </a:rPr>
              <a:t>4. </a:t>
            </a:r>
            <a:r>
              <a:rPr lang="en-US" altLang="ru-RU" sz="3200" b="1" dirty="0" err="1">
                <a:solidFill>
                  <a:srgbClr val="0033CC"/>
                </a:solidFill>
                <a:latin typeface="Times New Roman" panose="02020603050405020304" pitchFamily="18" charset="0"/>
                <a:cs typeface="Times New Roman" panose="02020603050405020304" pitchFamily="18" charset="0"/>
              </a:rPr>
              <a:t>Ijtimoiy</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iqsodiy</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hayot</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Satrapliklardagi</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boshqaruv</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tizimi</a:t>
            </a:r>
            <a:r>
              <a:rPr lang="en-US" altLang="ru-RU" sz="3200" b="1" dirty="0">
                <a:solidFill>
                  <a:srgbClr val="0033CC"/>
                </a:solidFill>
                <a:latin typeface="Times New Roman" panose="02020603050405020304" pitchFamily="18" charset="0"/>
                <a:cs typeface="Times New Roman" panose="02020603050405020304" pitchFamily="18" charset="0"/>
              </a:rPr>
              <a:t>.</a:t>
            </a:r>
          </a:p>
          <a:p>
            <a:pPr marL="457200" indent="-457200" eaLnBrk="1" hangingPunct="1">
              <a:buFont typeface="Wingdings" panose="05000000000000000000" pitchFamily="2" charset="2"/>
              <a:buChar char="v"/>
            </a:pPr>
            <a:r>
              <a:rPr lang="en-US" altLang="ru-RU" sz="3200" b="1" dirty="0">
                <a:solidFill>
                  <a:srgbClr val="0033CC"/>
                </a:solidFill>
                <a:latin typeface="Times New Roman" panose="02020603050405020304" pitchFamily="18" charset="0"/>
                <a:cs typeface="Times New Roman" panose="02020603050405020304" pitchFamily="18" charset="0"/>
              </a:rPr>
              <a:t>5. </a:t>
            </a:r>
            <a:r>
              <a:rPr lang="en-US" altLang="ru-RU" sz="3200" b="1" dirty="0" err="1">
                <a:solidFill>
                  <a:srgbClr val="0033CC"/>
                </a:solidFill>
                <a:latin typeface="Times New Roman" panose="02020603050405020304" pitchFamily="18" charset="0"/>
                <a:cs typeface="Times New Roman" panose="02020603050405020304" pitchFamily="18" charset="0"/>
              </a:rPr>
              <a:t>Ahomoniylar</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davrida</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xo’jalik</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shaharlar</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hunarmandchilik</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va</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savdo</a:t>
            </a:r>
            <a:r>
              <a:rPr lang="en-US" altLang="ru-RU" sz="3200" b="1" dirty="0">
                <a:solidFill>
                  <a:srgbClr val="0033CC"/>
                </a:solidFill>
                <a:latin typeface="Times New Roman" panose="02020603050405020304" pitchFamily="18" charset="0"/>
                <a:cs typeface="Times New Roman" panose="02020603050405020304" pitchFamily="18" charset="0"/>
              </a:rPr>
              <a:t>.</a:t>
            </a:r>
          </a:p>
          <a:p>
            <a:pPr marL="457200" indent="-457200" eaLnBrk="1" hangingPunct="1">
              <a:buFont typeface="Wingdings" panose="05000000000000000000" pitchFamily="2" charset="2"/>
              <a:buChar char="v"/>
            </a:pPr>
            <a:r>
              <a:rPr lang="en-US" altLang="ru-RU" sz="3200" b="1" dirty="0">
                <a:solidFill>
                  <a:srgbClr val="0033CC"/>
                </a:solidFill>
                <a:latin typeface="Times New Roman" panose="02020603050405020304" pitchFamily="18" charset="0"/>
                <a:cs typeface="Times New Roman" panose="02020603050405020304" pitchFamily="18" charset="0"/>
              </a:rPr>
              <a:t>6. </a:t>
            </a:r>
            <a:r>
              <a:rPr lang="en-US" altLang="ru-RU" sz="3200" b="1" dirty="0" err="1">
                <a:solidFill>
                  <a:srgbClr val="0033CC"/>
                </a:solidFill>
                <a:latin typeface="Times New Roman" panose="02020603050405020304" pitchFamily="18" charset="0"/>
                <a:cs typeface="Times New Roman" panose="02020603050405020304" pitchFamily="18" charset="0"/>
              </a:rPr>
              <a:t>Madaniy</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aloqalar</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Madaniyat</a:t>
            </a:r>
            <a:r>
              <a:rPr lang="en-US" altLang="ru-RU" sz="3200" b="1" dirty="0">
                <a:solidFill>
                  <a:srgbClr val="0033CC"/>
                </a:solidFill>
                <a:latin typeface="Times New Roman" panose="02020603050405020304" pitchFamily="18" charset="0"/>
                <a:cs typeface="Times New Roman" panose="02020603050405020304" pitchFamily="18" charset="0"/>
              </a:rPr>
              <a:t> </a:t>
            </a:r>
            <a:r>
              <a:rPr lang="en-US" altLang="ru-RU" sz="3200" b="1" dirty="0" err="1">
                <a:solidFill>
                  <a:srgbClr val="0033CC"/>
                </a:solidFill>
                <a:latin typeface="Times New Roman" panose="02020603050405020304" pitchFamily="18" charset="0"/>
                <a:cs typeface="Times New Roman" panose="02020603050405020304" pitchFamily="18" charset="0"/>
              </a:rPr>
              <a:t>va</a:t>
            </a:r>
            <a:r>
              <a:rPr lang="en-US" altLang="ru-RU" sz="3200" b="1" dirty="0">
                <a:solidFill>
                  <a:srgbClr val="0033CC"/>
                </a:solidFill>
                <a:latin typeface="Times New Roman" panose="02020603050405020304" pitchFamily="18" charset="0"/>
                <a:cs typeface="Times New Roman" panose="02020603050405020304" pitchFamily="18" charset="0"/>
              </a:rPr>
              <a:t> din.</a:t>
            </a:r>
          </a:p>
        </p:txBody>
      </p:sp>
      <p:sp>
        <p:nvSpPr>
          <p:cNvPr id="2" name="Заголовок 1"/>
          <p:cNvSpPr>
            <a:spLocks noGrp="1"/>
          </p:cNvSpPr>
          <p:nvPr>
            <p:ph type="ctrTitle"/>
          </p:nvPr>
        </p:nvSpPr>
        <p:spPr>
          <a:xfrm>
            <a:off x="0" y="116632"/>
            <a:ext cx="9144000" cy="864096"/>
          </a:xfrm>
        </p:spPr>
        <p:txBody>
          <a:bodyPr/>
          <a:lstStyle/>
          <a:p>
            <a:pPr marL="182880" indent="0" algn="ctr" eaLnBrk="1" fontAlgn="auto" hangingPunct="1">
              <a:spcAft>
                <a:spcPts val="0"/>
              </a:spcAft>
              <a:buClr>
                <a:schemeClr val="accent6">
                  <a:lumMod val="75000"/>
                </a:schemeClr>
              </a:buClr>
              <a:buFont typeface="Georgia" panose="02040502050405020303" pitchFamily="18" charset="0"/>
              <a:buNone/>
              <a:defRPr/>
            </a:pPr>
            <a:r>
              <a:rPr lang="uz-Cyrl-UZ" sz="4400" dirty="0" smtClean="0">
                <a:latin typeface="Times New Roman" pitchFamily="18" charset="0"/>
                <a:cs typeface="Times New Roman" pitchFamily="18" charset="0"/>
              </a:rPr>
              <a:t>Режа</a:t>
            </a:r>
            <a:endParaRPr lang="ru-RU" sz="44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sz="quarter" idx="13"/>
          </p:nvPr>
        </p:nvSpPr>
        <p:spPr>
          <a:xfrm>
            <a:off x="0" y="642938"/>
            <a:ext cx="9144000" cy="6215062"/>
          </a:xfrm>
        </p:spPr>
        <p:txBody>
          <a:bodyPr rtlCol="0">
            <a:normAutofit/>
          </a:bodyPr>
          <a:lstStyle/>
          <a:p>
            <a:pPr marL="45720" indent="0" algn="just" eaLnBrk="1" fontAlgn="auto" hangingPunct="1">
              <a:spcAft>
                <a:spcPts val="0"/>
              </a:spcAft>
              <a:buClr>
                <a:schemeClr val="accent6">
                  <a:lumMod val="75000"/>
                </a:schemeClr>
              </a:buClr>
              <a:buFont typeface="Georgia" panose="02040502050405020303" pitchFamily="18" charset="0"/>
              <a:buNone/>
              <a:defRPr/>
            </a:pPr>
            <a:r>
              <a:rPr lang="uz-Cyrl-UZ" sz="4400" dirty="0" smtClean="0">
                <a:solidFill>
                  <a:schemeClr val="tx1">
                    <a:lumMod val="75000"/>
                    <a:lumOff val="25000"/>
                  </a:schemeClr>
                </a:solidFill>
                <a:latin typeface="Times New Roman" pitchFamily="18" charset="0"/>
                <a:cs typeface="Times New Roman" pitchFamily="18" charset="0"/>
              </a:rPr>
              <a:t>Доро I империянинг ҳамма ҳудудида амал қиладиган </a:t>
            </a:r>
            <a:r>
              <a:rPr lang="uz-Cyrl-UZ" sz="4400" b="1" dirty="0" smtClean="0">
                <a:solidFill>
                  <a:schemeClr val="tx1">
                    <a:lumMod val="75000"/>
                    <a:lumOff val="25000"/>
                  </a:schemeClr>
                </a:solidFill>
                <a:latin typeface="Times New Roman" pitchFamily="18" charset="0"/>
                <a:cs typeface="Times New Roman" pitchFamily="18" charset="0"/>
              </a:rPr>
              <a:t>ягона қонун системасини</a:t>
            </a:r>
            <a:r>
              <a:rPr lang="uz-Cyrl-UZ" sz="4400" dirty="0" smtClean="0">
                <a:solidFill>
                  <a:schemeClr val="tx1">
                    <a:lumMod val="75000"/>
                    <a:lumOff val="25000"/>
                  </a:schemeClr>
                </a:solidFill>
                <a:latin typeface="Times New Roman" pitchFamily="18" charset="0"/>
                <a:cs typeface="Times New Roman" pitchFamily="18" charset="0"/>
              </a:rPr>
              <a:t> ишлаб чиқди. Бу қонунни фақат </a:t>
            </a:r>
            <a:r>
              <a:rPr lang="uz-Cyrl-UZ" sz="4400" b="1" i="1" dirty="0" smtClean="0">
                <a:solidFill>
                  <a:srgbClr val="0033CC"/>
                </a:solidFill>
                <a:latin typeface="Times New Roman" pitchFamily="18" charset="0"/>
                <a:cs typeface="Times New Roman" pitchFamily="18" charset="0"/>
              </a:rPr>
              <a:t>шоҳлар шоҳи </a:t>
            </a:r>
            <a:r>
              <a:rPr lang="uz-Cyrl-UZ" sz="4400" dirty="0" smtClean="0">
                <a:solidFill>
                  <a:schemeClr val="tx1">
                    <a:lumMod val="75000"/>
                    <a:lumOff val="25000"/>
                  </a:schemeClr>
                </a:solidFill>
                <a:latin typeface="Times New Roman" pitchFamily="18" charset="0"/>
                <a:cs typeface="Times New Roman" pitchFamily="18" charset="0"/>
              </a:rPr>
              <a:t>худо </a:t>
            </a:r>
            <a:r>
              <a:rPr lang="uz-Cyrl-UZ" sz="4400" b="1" dirty="0" smtClean="0">
                <a:solidFill>
                  <a:srgbClr val="0033CC"/>
                </a:solidFill>
                <a:latin typeface="Times New Roman" pitchFamily="18" charset="0"/>
                <a:cs typeface="Times New Roman" pitchFamily="18" charset="0"/>
              </a:rPr>
              <a:t>Ахурамазда</a:t>
            </a:r>
            <a:r>
              <a:rPr lang="uz-Cyrl-UZ" sz="4400" dirty="0" smtClean="0">
                <a:solidFill>
                  <a:schemeClr val="tx1">
                    <a:lumMod val="75000"/>
                    <a:lumOff val="25000"/>
                  </a:schemeClr>
                </a:solidFill>
                <a:latin typeface="Times New Roman" pitchFamily="18" charset="0"/>
                <a:cs typeface="Times New Roman" pitchFamily="18" charset="0"/>
              </a:rPr>
              <a:t> номи билан ўзгартириши мумкин бўлган.</a:t>
            </a:r>
            <a:endParaRPr lang="ru-RU" sz="4400" dirty="0" smtClean="0">
              <a:solidFill>
                <a:schemeClr val="tx1">
                  <a:lumMod val="75000"/>
                  <a:lumOff val="25000"/>
                </a:schemeClr>
              </a:solidFill>
              <a:latin typeface="Times New Roman" pitchFamily="18" charset="0"/>
              <a:cs typeface="Times New Roman" pitchFamily="18" charset="0"/>
            </a:endParaRPr>
          </a:p>
          <a:p>
            <a:pPr marL="45720" indent="0" eaLnBrk="1" fontAlgn="auto" hangingPunct="1">
              <a:spcAft>
                <a:spcPts val="0"/>
              </a:spcAft>
              <a:buClr>
                <a:schemeClr val="accent6">
                  <a:lumMod val="75000"/>
                </a:schemeClr>
              </a:buClr>
              <a:buFont typeface="Georgia" panose="02040502050405020303" pitchFamily="18" charset="0"/>
              <a:buNone/>
              <a:defRPr/>
            </a:pPr>
            <a:endParaRPr lang="ru-RU" sz="32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p:cNvSpPr>
            <a:spLocks noGrp="1"/>
          </p:cNvSpPr>
          <p:nvPr>
            <p:ph type="title"/>
          </p:nvPr>
        </p:nvSpPr>
        <p:spPr>
          <a:xfrm>
            <a:off x="0" y="0"/>
            <a:ext cx="9144000" cy="714375"/>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a:solidFill>
                  <a:srgbClr val="7030A0"/>
                </a:solidFill>
                <a:latin typeface="Times New Roman" pitchFamily="18" charset="0"/>
                <a:cs typeface="Times New Roman" pitchFamily="18" charset="0"/>
              </a:rPr>
              <a:t>Аҳамонийлар империяси жамоалари асосан учта ижтимоий гуруҳдан иборат бўлган: </a:t>
            </a:r>
            <a:endParaRPr lang="ru-RU" sz="2800" dirty="0" smtClean="0">
              <a:solidFill>
                <a:srgbClr val="7030A0"/>
              </a:solidFill>
              <a:latin typeface="Times New Roman" pitchFamily="18" charset="0"/>
              <a:cs typeface="Times New Roman" pitchFamily="18" charset="0"/>
            </a:endParaRPr>
          </a:p>
        </p:txBody>
      </p:sp>
      <p:sp>
        <p:nvSpPr>
          <p:cNvPr id="3" name="Содержимое 2"/>
          <p:cNvSpPr>
            <a:spLocks noGrp="1"/>
          </p:cNvSpPr>
          <p:nvPr>
            <p:ph sz="quarter" idx="13"/>
          </p:nvPr>
        </p:nvSpPr>
        <p:spPr>
          <a:xfrm>
            <a:off x="0" y="981075"/>
            <a:ext cx="9144000" cy="5876925"/>
          </a:xfrm>
        </p:spPr>
        <p:txBody>
          <a:bodyPr rtlCol="0">
            <a:normAutofit/>
          </a:bodyPr>
          <a:lstStyle/>
          <a:p>
            <a:pPr marL="560070" indent="-514350" algn="just" eaLnBrk="1" fontAlgn="auto">
              <a:spcAft>
                <a:spcPts val="0"/>
              </a:spcAft>
              <a:buClr>
                <a:schemeClr val="accent6">
                  <a:lumMod val="75000"/>
                </a:schemeClr>
              </a:buClr>
              <a:buFont typeface="Georgia" panose="02040502050405020303" pitchFamily="18" charset="0"/>
              <a:buAutoNum type="arabicPeriod"/>
              <a:defRPr/>
            </a:pPr>
            <a:r>
              <a:rPr lang="uz-Cyrl-UZ" sz="3200" b="1" dirty="0" smtClean="0">
                <a:solidFill>
                  <a:schemeClr val="tx1">
                    <a:lumMod val="75000"/>
                    <a:lumOff val="25000"/>
                  </a:schemeClr>
                </a:solidFill>
                <a:latin typeface="Times New Roman" pitchFamily="18" charset="0"/>
                <a:cs typeface="Times New Roman" pitchFamily="18" charset="0"/>
              </a:rPr>
              <a:t>Эркин фуқаролар; </a:t>
            </a:r>
          </a:p>
          <a:p>
            <a:pPr marL="560070" indent="-514350" algn="just" eaLnBrk="1" fontAlgn="auto">
              <a:spcAft>
                <a:spcPts val="0"/>
              </a:spcAft>
              <a:buClr>
                <a:schemeClr val="accent6">
                  <a:lumMod val="75000"/>
                </a:schemeClr>
              </a:buClr>
              <a:buFont typeface="Georgia" panose="02040502050405020303" pitchFamily="18" charset="0"/>
              <a:buAutoNum type="arabicPeriod"/>
              <a:defRPr/>
            </a:pPr>
            <a:r>
              <a:rPr lang="uz-Cyrl-UZ" sz="3200" b="1" dirty="0" smtClean="0">
                <a:solidFill>
                  <a:schemeClr val="tx1">
                    <a:lumMod val="75000"/>
                    <a:lumOff val="25000"/>
                  </a:schemeClr>
                </a:solidFill>
                <a:latin typeface="Times New Roman" pitchFamily="18" charset="0"/>
                <a:cs typeface="Times New Roman" pitchFamily="18" charset="0"/>
              </a:rPr>
              <a:t>Қарам кишилар </a:t>
            </a:r>
          </a:p>
          <a:p>
            <a:pPr marL="560070" indent="-514350" algn="just" eaLnBrk="1" fontAlgn="auto">
              <a:spcAft>
                <a:spcPts val="0"/>
              </a:spcAft>
              <a:buClr>
                <a:schemeClr val="accent6">
                  <a:lumMod val="75000"/>
                </a:schemeClr>
              </a:buClr>
              <a:buFont typeface="Georgia" panose="02040502050405020303" pitchFamily="18" charset="0"/>
              <a:buAutoNum type="arabicPeriod"/>
              <a:defRPr/>
            </a:pPr>
            <a:r>
              <a:rPr lang="uz-Cyrl-UZ" sz="3200" b="1" dirty="0" smtClean="0">
                <a:solidFill>
                  <a:schemeClr val="tx1">
                    <a:lumMod val="75000"/>
                    <a:lumOff val="25000"/>
                  </a:schemeClr>
                </a:solidFill>
                <a:latin typeface="Times New Roman" pitchFamily="18" charset="0"/>
                <a:cs typeface="Times New Roman" pitchFamily="18" charset="0"/>
              </a:rPr>
              <a:t>Қуллар. </a:t>
            </a:r>
          </a:p>
          <a:p>
            <a:pPr marL="45720" indent="0" algn="just" eaLnBrk="1" fontAlgn="auto">
              <a:spcAft>
                <a:spcPts val="0"/>
              </a:spcAft>
              <a:buClr>
                <a:schemeClr val="accent6">
                  <a:lumMod val="75000"/>
                </a:schemeClr>
              </a:buClr>
              <a:buFont typeface="Georgia" panose="02040502050405020303" pitchFamily="18" charset="0"/>
              <a:buNone/>
              <a:defRPr/>
            </a:pPr>
            <a:endParaRPr lang="uz-Cyrl-UZ" sz="1800" dirty="0">
              <a:solidFill>
                <a:schemeClr val="tx1">
                  <a:lumMod val="75000"/>
                  <a:lumOff val="25000"/>
                </a:schemeClr>
              </a:solidFill>
              <a:latin typeface="Times New Roman" pitchFamily="18" charset="0"/>
              <a:cs typeface="Times New Roman" pitchFamily="18" charset="0"/>
            </a:endParaRPr>
          </a:p>
          <a:p>
            <a:pPr marL="45720" indent="0" algn="just" eaLnBrk="1" fontAlgn="auto">
              <a:spcAft>
                <a:spcPts val="0"/>
              </a:spcAft>
              <a:buClr>
                <a:schemeClr val="accent6">
                  <a:lumMod val="75000"/>
                </a:schemeClr>
              </a:buClr>
              <a:buFont typeface="Georgia" panose="02040502050405020303" pitchFamily="18" charset="0"/>
              <a:buNone/>
              <a:defRPr/>
            </a:pPr>
            <a:r>
              <a:rPr lang="uz-Cyrl-UZ" sz="3400" b="1" i="1" dirty="0" smtClean="0">
                <a:solidFill>
                  <a:schemeClr val="tx1">
                    <a:lumMod val="75000"/>
                    <a:lumOff val="25000"/>
                  </a:schemeClr>
                </a:solidFill>
                <a:latin typeface="Times New Roman" pitchFamily="18" charset="0"/>
                <a:cs typeface="Times New Roman" pitchFamily="18" charset="0"/>
              </a:rPr>
              <a:t>Қулларга ҳайвонлар ва бошқа мулк шакллари сингари шахсий мулк сифатида қаралган, уларни сотиш ёки бировга бериб юбориш мумкин бўлган</a:t>
            </a:r>
            <a:endParaRPr lang="ru-RU" sz="3400" b="1" i="1" dirty="0" smtClean="0">
              <a:solidFill>
                <a:schemeClr val="tx1">
                  <a:lumMod val="75000"/>
                  <a:lumOff val="2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0"/>
            <a:ext cx="8229600" cy="714375"/>
          </a:xfrm>
        </p:spPr>
        <p:txBody>
          <a:bodyPr>
            <a:normAutofit fontScale="90000"/>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dirty="0" smtClean="0"/>
              <a:t>Сатраплар</a:t>
            </a:r>
            <a:endParaRPr lang="ru-RU" dirty="0"/>
          </a:p>
        </p:txBody>
      </p:sp>
      <p:sp>
        <p:nvSpPr>
          <p:cNvPr id="3" name="Содержимое 2"/>
          <p:cNvSpPr>
            <a:spLocks noGrp="1"/>
          </p:cNvSpPr>
          <p:nvPr>
            <p:ph sz="quarter" idx="13"/>
          </p:nvPr>
        </p:nvSpPr>
        <p:spPr>
          <a:xfrm>
            <a:off x="0" y="785813"/>
            <a:ext cx="9144000" cy="6072187"/>
          </a:xfrm>
        </p:spPr>
        <p:txBody>
          <a:bodyPr rtlCol="0">
            <a:normAutofit/>
          </a:bodyPr>
          <a:lstStyle/>
          <a:p>
            <a:pPr indent="-182880" algn="just" eaLnBrk="1" fontAlgn="auto" hangingPunct="1">
              <a:spcAft>
                <a:spcPts val="0"/>
              </a:spcAft>
              <a:buClr>
                <a:schemeClr val="accent6">
                  <a:lumMod val="75000"/>
                </a:schemeClr>
              </a:buClr>
              <a:buFont typeface="Arial" pitchFamily="34" charset="0"/>
              <a:buChar char="•"/>
              <a:defRPr/>
            </a:pPr>
            <a:r>
              <a:rPr lang="uz-Cyrl-UZ" sz="3200" dirty="0" smtClean="0">
                <a:solidFill>
                  <a:srgbClr val="C00000"/>
                </a:solidFill>
                <a:latin typeface="Times New Roman" pitchFamily="18" charset="0"/>
                <a:cs typeface="Times New Roman" pitchFamily="18" charset="0"/>
              </a:rPr>
              <a:t>Аҳамонийлар империяси даврида </a:t>
            </a:r>
            <a:r>
              <a:rPr lang="uz-Cyrl-UZ" sz="3200" b="1" i="1" dirty="0" smtClean="0">
                <a:solidFill>
                  <a:srgbClr val="0033CC"/>
                </a:solidFill>
                <a:latin typeface="Times New Roman" pitchFamily="18" charset="0"/>
                <a:cs typeface="Times New Roman" pitchFamily="18" charset="0"/>
              </a:rPr>
              <a:t>ягона пул бирлигини</a:t>
            </a:r>
            <a:r>
              <a:rPr lang="uz-Cyrl-UZ" sz="3200" dirty="0" smtClean="0">
                <a:solidFill>
                  <a:srgbClr val="C00000"/>
                </a:solidFill>
                <a:latin typeface="Times New Roman" pitchFamily="18" charset="0"/>
                <a:cs typeface="Times New Roman" pitchFamily="18" charset="0"/>
              </a:rPr>
              <a:t> жорий этишга эришилган. Шоҳлар шоҳи томонидан зарб қилинган олтин </a:t>
            </a:r>
            <a:r>
              <a:rPr lang="uz-Cyrl-UZ" sz="3200" b="1" dirty="0" smtClean="0">
                <a:solidFill>
                  <a:srgbClr val="7030A0"/>
                </a:solidFill>
                <a:latin typeface="Times New Roman" pitchFamily="18" charset="0"/>
                <a:cs typeface="Times New Roman" pitchFamily="18" charset="0"/>
              </a:rPr>
              <a:t>«дарик» </a:t>
            </a:r>
            <a:r>
              <a:rPr lang="uz-Cyrl-UZ" sz="3200" dirty="0" smtClean="0">
                <a:solidFill>
                  <a:srgbClr val="C00000"/>
                </a:solidFill>
                <a:latin typeface="Times New Roman" pitchFamily="18" charset="0"/>
                <a:cs typeface="Times New Roman" pitchFamily="18" charset="0"/>
              </a:rPr>
              <a:t>нинг оғирлиги </a:t>
            </a:r>
            <a:r>
              <a:rPr lang="uz-Cyrl-UZ" sz="3200" b="1" dirty="0" smtClean="0">
                <a:solidFill>
                  <a:srgbClr val="7030A0"/>
                </a:solidFill>
                <a:latin typeface="Times New Roman" pitchFamily="18" charset="0"/>
                <a:cs typeface="Times New Roman" pitchFamily="18" charset="0"/>
              </a:rPr>
              <a:t>8,4 граммни </a:t>
            </a:r>
            <a:r>
              <a:rPr lang="uz-Cyrl-UZ" sz="3200" dirty="0" smtClean="0">
                <a:solidFill>
                  <a:srgbClr val="C00000"/>
                </a:solidFill>
                <a:latin typeface="Times New Roman" pitchFamily="18" charset="0"/>
                <a:cs typeface="Times New Roman" pitchFamily="18" charset="0"/>
              </a:rPr>
              <a:t>ташкил этган. Сатрапликлар ҳам ўзининг </a:t>
            </a:r>
            <a:r>
              <a:rPr lang="uz-Cyrl-UZ" sz="3200" b="1" dirty="0" smtClean="0">
                <a:solidFill>
                  <a:srgbClr val="C00000"/>
                </a:solidFill>
                <a:latin typeface="Times New Roman" pitchFamily="18" charset="0"/>
                <a:cs typeface="Times New Roman" pitchFamily="18" charset="0"/>
              </a:rPr>
              <a:t>кумуш ва мис тангаларини </a:t>
            </a:r>
            <a:r>
              <a:rPr lang="uz-Cyrl-UZ" sz="3200" dirty="0" smtClean="0">
                <a:solidFill>
                  <a:srgbClr val="C00000"/>
                </a:solidFill>
                <a:latin typeface="Times New Roman" pitchFamily="18" charset="0"/>
                <a:cs typeface="Times New Roman" pitchFamily="18" charset="0"/>
              </a:rPr>
              <a:t>зарб қилиш ҳуқуқларига эга бўлган.</a:t>
            </a:r>
            <a:endParaRPr lang="ru-RU" sz="3200" dirty="0" smtClean="0">
              <a:solidFill>
                <a:srgbClr val="C00000"/>
              </a:solidFill>
              <a:latin typeface="Times New Roman" pitchFamily="18" charset="0"/>
              <a:cs typeface="Times New Roman" pitchFamily="18" charset="0"/>
            </a:endParaRPr>
          </a:p>
          <a:p>
            <a:pPr indent="-182880" algn="just" eaLnBrk="1" fontAlgn="auto" hangingPunct="1">
              <a:spcAft>
                <a:spcPts val="0"/>
              </a:spcAft>
              <a:buClr>
                <a:schemeClr val="accent6">
                  <a:lumMod val="75000"/>
                </a:schemeClr>
              </a:buClr>
              <a:buFont typeface="Arial" pitchFamily="34" charset="0"/>
              <a:buChar char="•"/>
              <a:defRPr/>
            </a:pPr>
            <a:r>
              <a:rPr lang="uz-Cyrl-UZ" sz="3200" dirty="0" smtClean="0">
                <a:solidFill>
                  <a:srgbClr val="C00000"/>
                </a:solidFill>
                <a:latin typeface="Times New Roman" pitchFamily="18" charset="0"/>
                <a:cs typeface="Times New Roman" pitchFamily="18" charset="0"/>
              </a:rPr>
              <a:t>Аҳамонийлар империяси таркибига кирган сатраплар тўғрисидаги манбалар </a:t>
            </a:r>
            <a:r>
              <a:rPr lang="uz-Cyrl-UZ" sz="3200" b="1" i="1" u="sng" dirty="0" smtClean="0">
                <a:solidFill>
                  <a:srgbClr val="7030A0"/>
                </a:solidFill>
                <a:latin typeface="Times New Roman" pitchFamily="18" charset="0"/>
                <a:cs typeface="Times New Roman" pitchFamily="18" charset="0"/>
              </a:rPr>
              <a:t>Геродот, Беҳустун қоя тош ёзувларида, Доро I нинг Нақши Рустам ёзувларид</a:t>
            </a:r>
            <a:r>
              <a:rPr lang="uz-Cyrl-UZ" sz="3200" dirty="0" smtClean="0">
                <a:solidFill>
                  <a:srgbClr val="C00000"/>
                </a:solidFill>
                <a:latin typeface="Times New Roman" pitchFamily="18" charset="0"/>
                <a:cs typeface="Times New Roman" pitchFamily="18" charset="0"/>
              </a:rPr>
              <a:t>а сақланиб қолган.</a:t>
            </a:r>
            <a:endParaRPr lang="ru-RU" sz="3200" dirty="0" smtClean="0">
              <a:solidFill>
                <a:srgbClr val="C00000"/>
              </a:solidFill>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980728"/>
            <a:ext cx="8229600" cy="4968552"/>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5400" dirty="0">
                <a:solidFill>
                  <a:srgbClr val="FF0000"/>
                </a:solidFill>
                <a:latin typeface="Times New Roman" pitchFamily="18" charset="0"/>
                <a:cs typeface="Times New Roman" pitchFamily="18" charset="0"/>
              </a:rPr>
              <a:t>Аҳомонийлар давлатининг Ўрта Осиёга босқинчилик юришлари</a:t>
            </a:r>
            <a:endParaRPr lang="ru-RU" sz="5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5949280"/>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Ahomoniylardan</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dastlab</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O’rta</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Osiyoga</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bosqinchilik</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yurushlari</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Kir</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II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davrida</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amalga</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oshirilgan</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Yunon</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muarrixlaridan</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rgbClr val="0033CC"/>
                </a:solidFill>
                <a:effectLst/>
                <a:latin typeface="Times New Roman" pitchFamily="18" charset="0"/>
                <a:cs typeface="Times New Roman" pitchFamily="18" charset="0"/>
              </a:rPr>
              <a:t>Ksenafont</a:t>
            </a:r>
            <a:r>
              <a:rPr lang="en-US" sz="4400" b="0" dirty="0" smtClean="0">
                <a:ln w="12700">
                  <a:solidFill>
                    <a:schemeClr val="tx2">
                      <a:satMod val="155000"/>
                    </a:schemeClr>
                  </a:solidFill>
                  <a:prstDash val="solid"/>
                </a:ln>
                <a:solidFill>
                  <a:srgbClr val="0033CC"/>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rgbClr val="0033CC"/>
                </a:solidFill>
                <a:effectLst/>
                <a:latin typeface="Times New Roman" pitchFamily="18" charset="0"/>
                <a:cs typeface="Times New Roman" pitchFamily="18" charset="0"/>
              </a:rPr>
              <a:t>va</a:t>
            </a:r>
            <a:r>
              <a:rPr lang="en-US" sz="4400" b="0" dirty="0" smtClean="0">
                <a:ln w="12700">
                  <a:solidFill>
                    <a:schemeClr val="tx2">
                      <a:satMod val="155000"/>
                    </a:schemeClr>
                  </a:solidFill>
                  <a:prstDash val="solid"/>
                </a:ln>
                <a:solidFill>
                  <a:srgbClr val="0033CC"/>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rgbClr val="0033CC"/>
                </a:solidFill>
                <a:effectLst/>
                <a:latin typeface="Times New Roman" pitchFamily="18" charset="0"/>
                <a:cs typeface="Times New Roman" pitchFamily="18" charset="0"/>
              </a:rPr>
              <a:t>Kteseylar</a:t>
            </a:r>
            <a:r>
              <a:rPr lang="en-US" sz="4400" b="0" dirty="0" smtClean="0">
                <a:ln w="12700">
                  <a:solidFill>
                    <a:schemeClr val="tx2">
                      <a:satMod val="155000"/>
                    </a:schemeClr>
                  </a:solidFill>
                  <a:prstDash val="solid"/>
                </a:ln>
                <a:solidFill>
                  <a:srgbClr val="0033CC"/>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o’z</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asarlarida</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dirty="0" err="1" smtClean="0">
                <a:ln w="12700">
                  <a:solidFill>
                    <a:schemeClr val="tx2">
                      <a:satMod val="155000"/>
                    </a:schemeClr>
                  </a:solidFill>
                  <a:prstDash val="solid"/>
                </a:ln>
                <a:solidFill>
                  <a:srgbClr val="0033CC"/>
                </a:solidFill>
                <a:effectLst/>
                <a:latin typeface="Times New Roman" pitchFamily="18" charset="0"/>
                <a:cs typeface="Times New Roman" pitchFamily="18" charset="0"/>
              </a:rPr>
              <a:t>mill.avv</a:t>
            </a:r>
            <a:r>
              <a:rPr lang="en-US" sz="4400" dirty="0" smtClean="0">
                <a:ln w="12700">
                  <a:solidFill>
                    <a:schemeClr val="tx2">
                      <a:satMod val="155000"/>
                    </a:schemeClr>
                  </a:solidFill>
                  <a:prstDash val="solid"/>
                </a:ln>
                <a:solidFill>
                  <a:srgbClr val="0033CC"/>
                </a:solidFill>
                <a:effectLst/>
                <a:latin typeface="Times New Roman" pitchFamily="18" charset="0"/>
                <a:cs typeface="Times New Roman" pitchFamily="18" charset="0"/>
              </a:rPr>
              <a:t>. 545-540 </a:t>
            </a:r>
            <a:r>
              <a:rPr lang="en-US" sz="4400" dirty="0" err="1" smtClean="0">
                <a:ln w="12700">
                  <a:solidFill>
                    <a:schemeClr val="tx2">
                      <a:satMod val="155000"/>
                    </a:schemeClr>
                  </a:solidFill>
                  <a:prstDash val="solid"/>
                </a:ln>
                <a:solidFill>
                  <a:srgbClr val="0033CC"/>
                </a:solidFill>
                <a:effectLst/>
                <a:latin typeface="Times New Roman" pitchFamily="18" charset="0"/>
                <a:cs typeface="Times New Roman" pitchFamily="18" charset="0"/>
              </a:rPr>
              <a:t>yillarda</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Kir</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II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tomanidan</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i="1" dirty="0" err="1" smtClean="0">
                <a:ln w="12700">
                  <a:solidFill>
                    <a:schemeClr val="tx2">
                      <a:satMod val="155000"/>
                    </a:schemeClr>
                  </a:solidFill>
                  <a:prstDash val="solid"/>
                </a:ln>
                <a:solidFill>
                  <a:srgbClr val="0033CC"/>
                </a:solidFill>
                <a:effectLst/>
                <a:latin typeface="Times New Roman" pitchFamily="18" charset="0"/>
                <a:cs typeface="Times New Roman" pitchFamily="18" charset="0"/>
              </a:rPr>
              <a:t>Baqtriya</a:t>
            </a:r>
            <a:r>
              <a:rPr lang="en-US" sz="4400" i="1" dirty="0" smtClean="0">
                <a:ln w="12700">
                  <a:solidFill>
                    <a:schemeClr val="tx2">
                      <a:satMod val="155000"/>
                    </a:schemeClr>
                  </a:solidFill>
                  <a:prstDash val="solid"/>
                </a:ln>
                <a:solidFill>
                  <a:srgbClr val="0033CC"/>
                </a:solidFill>
                <a:effectLst/>
                <a:latin typeface="Times New Roman" pitchFamily="18" charset="0"/>
                <a:cs typeface="Times New Roman" pitchFamily="18" charset="0"/>
              </a:rPr>
              <a:t>, </a:t>
            </a:r>
            <a:r>
              <a:rPr lang="en-US" sz="4400" i="1" dirty="0" err="1" smtClean="0">
                <a:ln w="12700">
                  <a:solidFill>
                    <a:schemeClr val="tx2">
                      <a:satMod val="155000"/>
                    </a:schemeClr>
                  </a:solidFill>
                  <a:prstDash val="solid"/>
                </a:ln>
                <a:solidFill>
                  <a:srgbClr val="0033CC"/>
                </a:solidFill>
                <a:effectLst/>
                <a:latin typeface="Times New Roman" pitchFamily="18" charset="0"/>
                <a:cs typeface="Times New Roman" pitchFamily="18" charset="0"/>
              </a:rPr>
              <a:t>Parfiya</a:t>
            </a:r>
            <a:r>
              <a:rPr lang="en-US" sz="4400" i="1" dirty="0" smtClean="0">
                <a:ln w="12700">
                  <a:solidFill>
                    <a:schemeClr val="tx2">
                      <a:satMod val="155000"/>
                    </a:schemeClr>
                  </a:solidFill>
                  <a:prstDash val="solid"/>
                </a:ln>
                <a:solidFill>
                  <a:srgbClr val="0033CC"/>
                </a:solidFill>
                <a:effectLst/>
                <a:latin typeface="Times New Roman" pitchFamily="18" charset="0"/>
                <a:cs typeface="Times New Roman" pitchFamily="18" charset="0"/>
              </a:rPr>
              <a:t>, </a:t>
            </a:r>
            <a:r>
              <a:rPr lang="en-US" sz="4400" i="1" dirty="0" err="1" smtClean="0">
                <a:ln w="12700">
                  <a:solidFill>
                    <a:schemeClr val="tx2">
                      <a:satMod val="155000"/>
                    </a:schemeClr>
                  </a:solidFill>
                  <a:prstDash val="solid"/>
                </a:ln>
                <a:solidFill>
                  <a:srgbClr val="0033CC"/>
                </a:solidFill>
                <a:effectLst/>
                <a:latin typeface="Times New Roman" pitchFamily="18" charset="0"/>
                <a:cs typeface="Times New Roman" pitchFamily="18" charset="0"/>
              </a:rPr>
              <a:t>Marg’iyona</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hududlari</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bosib</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olinganligini</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ta’kidlab</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 </a:t>
            </a:r>
            <a:r>
              <a:rPr lang="en-US" sz="4400" b="0" dirty="0" err="1"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o’tadi</a:t>
            </a:r>
            <a:r>
              <a:rPr lang="en-US" sz="4400" b="0" dirty="0" smtClean="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rPr>
              <a:t>.</a:t>
            </a:r>
            <a:endParaRPr lang="ru-RU" sz="4400" b="0" dirty="0">
              <a:ln w="12700">
                <a:solidFill>
                  <a:schemeClr val="tx2">
                    <a:satMod val="155000"/>
                  </a:schemeClr>
                </a:solidFill>
                <a:prstDash val="solid"/>
              </a:ln>
              <a:solidFill>
                <a:schemeClr val="bg2">
                  <a:tint val="85000"/>
                  <a:satMod val="155000"/>
                </a:schemeClr>
              </a:solidFill>
              <a:effectLst/>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5949280"/>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en-US" sz="4000" dirty="0" err="1">
                <a:ln w="12700">
                  <a:solidFill>
                    <a:schemeClr val="tx2">
                      <a:satMod val="155000"/>
                    </a:schemeClr>
                  </a:solidFill>
                  <a:prstDash val="solid"/>
                </a:ln>
                <a:solidFill>
                  <a:srgbClr val="0033CC"/>
                </a:solidFill>
                <a:effectLst>
                  <a:outerShdw blurRad="41275" dist="20320" dir="1800000" algn="tl" rotWithShape="0">
                    <a:srgbClr val="000000">
                      <a:alpha val="40000"/>
                    </a:srgbClr>
                  </a:outerShdw>
                </a:effectLst>
                <a:latin typeface="Times New Roman" pitchFamily="18" charset="0"/>
                <a:cs typeface="Times New Roman" pitchFamily="18" charset="0"/>
              </a:rPr>
              <a:t>Geradot</a:t>
            </a:r>
            <a:r>
              <a:rPr lang="en-US" sz="400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bergan</a:t>
            </a:r>
            <a:r>
              <a:rPr lang="en-US" sz="400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ma’lumotlarga</a:t>
            </a:r>
            <a:r>
              <a:rPr lang="en-US" sz="400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qaraganda</a:t>
            </a:r>
            <a:r>
              <a:rPr lang="en-US" sz="400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a:ln w="12700">
                  <a:solidFill>
                    <a:schemeClr val="tx2">
                      <a:satMod val="155000"/>
                    </a:schemeClr>
                  </a:solidFill>
                  <a:prstDash val="solid"/>
                </a:ln>
                <a:solidFill>
                  <a:srgbClr val="0033CC"/>
                </a:solidFill>
                <a:effectLst>
                  <a:outerShdw blurRad="41275" dist="20320" dir="1800000" algn="tl" rotWithShape="0">
                    <a:srgbClr val="000000">
                      <a:alpha val="40000"/>
                    </a:srgbClr>
                  </a:outerShdw>
                </a:effectLst>
                <a:latin typeface="Times New Roman" pitchFamily="18" charset="0"/>
                <a:cs typeface="Times New Roman" pitchFamily="18" charset="0"/>
              </a:rPr>
              <a:t>Kir</a:t>
            </a:r>
            <a:r>
              <a:rPr lang="en-US" sz="4000" dirty="0">
                <a:ln w="12700">
                  <a:solidFill>
                    <a:schemeClr val="tx2">
                      <a:satMod val="155000"/>
                    </a:schemeClr>
                  </a:solidFill>
                  <a:prstDash val="solid"/>
                </a:ln>
                <a:solidFill>
                  <a:srgbClr val="0033CC"/>
                </a:solidFill>
                <a:effectLst>
                  <a:outerShdw blurRad="41275" dist="20320" dir="1800000" algn="tl" rotWithShape="0">
                    <a:srgbClr val="000000">
                      <a:alpha val="40000"/>
                    </a:srgbClr>
                  </a:outerShdw>
                </a:effectLst>
                <a:latin typeface="Times New Roman" pitchFamily="18" charset="0"/>
                <a:cs typeface="Times New Roman" pitchFamily="18" charset="0"/>
              </a:rPr>
              <a:t> II </a:t>
            </a:r>
            <a:r>
              <a:rPr lang="en-US" sz="4000"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mill.avv</a:t>
            </a:r>
            <a:r>
              <a:rPr lang="en-US" sz="400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530 </a:t>
            </a:r>
            <a:r>
              <a:rPr lang="en-US" sz="4000"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yilda</a:t>
            </a:r>
            <a:r>
              <a:rPr lang="en-US" sz="400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masagetlar</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ustiga</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smtClean="0">
                <a:ln w="12700">
                  <a:solidFill>
                    <a:schemeClr val="tx2">
                      <a:satMod val="155000"/>
                    </a:schemeClr>
                  </a:solidFill>
                  <a:prstDash val="solid"/>
                </a:ln>
                <a:solidFill>
                  <a:srgbClr val="0033CC"/>
                </a:solidFill>
                <a:effectLst>
                  <a:outerShdw blurRad="41275" dist="20320" dir="1800000" algn="tl" rotWithShape="0">
                    <a:srgbClr val="000000">
                      <a:alpha val="40000"/>
                    </a:srgbClr>
                  </a:outerShdw>
                </a:effectLst>
                <a:latin typeface="Times New Roman" pitchFamily="18" charset="0"/>
                <a:cs typeface="Times New Roman" pitchFamily="18" charset="0"/>
              </a:rPr>
              <a:t>20 </a:t>
            </a:r>
            <a:r>
              <a:rPr lang="en-US" sz="4000" dirty="0" err="1" smtClean="0">
                <a:ln w="12700">
                  <a:solidFill>
                    <a:schemeClr val="tx2">
                      <a:satMod val="155000"/>
                    </a:schemeClr>
                  </a:solidFill>
                  <a:prstDash val="solid"/>
                </a:ln>
                <a:solidFill>
                  <a:srgbClr val="0033CC"/>
                </a:solidFill>
                <a:effectLst>
                  <a:outerShdw blurRad="41275" dist="20320" dir="1800000" algn="tl" rotWithShape="0">
                    <a:srgbClr val="000000">
                      <a:alpha val="40000"/>
                    </a:srgbClr>
                  </a:outerShdw>
                </a:effectLst>
                <a:latin typeface="Times New Roman" pitchFamily="18" charset="0"/>
                <a:cs typeface="Times New Roman" pitchFamily="18" charset="0"/>
              </a:rPr>
              <a:t>minglik</a:t>
            </a:r>
            <a:r>
              <a:rPr lang="en-US" sz="4000" dirty="0" smtClean="0">
                <a:ln w="12700">
                  <a:solidFill>
                    <a:schemeClr val="tx2">
                      <a:satMod val="155000"/>
                    </a:schemeClr>
                  </a:solidFill>
                  <a:prstDash val="solid"/>
                </a:ln>
                <a:solidFill>
                  <a:srgbClr val="0033CC"/>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qushin</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bilan</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bostirib</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keladi</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Kir</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II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ning</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bu</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yurishi</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rgbClr val="0033CC"/>
                </a:solidFill>
                <a:effectLst>
                  <a:outerShdw blurRad="41275" dist="20320" dir="1800000" algn="tl" rotWithShape="0">
                    <a:srgbClr val="000000">
                      <a:alpha val="40000"/>
                    </a:srgbClr>
                  </a:outerShdw>
                </a:effectLst>
                <a:latin typeface="Times New Roman" pitchFamily="18" charset="0"/>
                <a:cs typeface="Times New Roman" pitchFamily="18" charset="0"/>
              </a:rPr>
              <a:t>masagetlar</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malikasi</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rgbClr val="0033CC"/>
                </a:solidFill>
                <a:effectLst>
                  <a:outerShdw blurRad="41275" dist="20320" dir="1800000" algn="tl" rotWithShape="0">
                    <a:srgbClr val="000000">
                      <a:alpha val="40000"/>
                    </a:srgbClr>
                  </a:outerShdw>
                </a:effectLst>
                <a:latin typeface="Times New Roman" pitchFamily="18" charset="0"/>
                <a:cs typeface="Times New Roman" pitchFamily="18" charset="0"/>
              </a:rPr>
              <a:t>Tumarisning</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jasorati</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tufayli</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uning</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mag’lubiyati</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bilan</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tugaydi</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Geradot</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bergan</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ma’lumotlarga</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qaraganda</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bu</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urushda</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Kir</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II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ning</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o’zi</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ham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halok</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4000" dirty="0" err="1"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bo’ladi</a:t>
            </a:r>
            <a:r>
              <a:rPr lang="en-US" sz="400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rPr>
              <a:t>.</a:t>
            </a:r>
            <a:endParaRPr lang="ru-RU" sz="400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Содержимое 2"/>
          <p:cNvSpPr>
            <a:spLocks noGrp="1"/>
          </p:cNvSpPr>
          <p:nvPr>
            <p:ph sz="quarter" idx="13"/>
          </p:nvPr>
        </p:nvSpPr>
        <p:spPr>
          <a:xfrm>
            <a:off x="0" y="404813"/>
            <a:ext cx="9144000" cy="6453187"/>
          </a:xfrm>
        </p:spPr>
        <p:txBody>
          <a:bodyPr/>
          <a:lstStyle/>
          <a:p>
            <a:pPr marL="44450" indent="0" algn="just" eaLnBrk="1" hangingPunct="1">
              <a:spcAft>
                <a:spcPct val="0"/>
              </a:spcAft>
              <a:buFont typeface="Georgia" panose="02040502050405020303" pitchFamily="18" charset="0"/>
              <a:buNone/>
            </a:pPr>
            <a:r>
              <a:rPr lang="en-US" altLang="ru-RU" sz="2600" b="1" dirty="0" smtClean="0">
                <a:latin typeface="Times New Roman" panose="02020603050405020304" pitchFamily="18" charset="0"/>
                <a:cs typeface="Times New Roman" panose="02020603050405020304" pitchFamily="18" charset="0"/>
              </a:rPr>
              <a:t>	Ammo </a:t>
            </a:r>
            <a:r>
              <a:rPr lang="en-US" altLang="ru-RU" sz="2600" b="1" dirty="0" err="1" smtClean="0">
                <a:latin typeface="Times New Roman" panose="02020603050405020304" pitchFamily="18" charset="0"/>
                <a:cs typeface="Times New Roman" panose="02020603050405020304" pitchFamily="18" charset="0"/>
              </a:rPr>
              <a:t>Kir</a:t>
            </a:r>
            <a:r>
              <a:rPr lang="en-US" altLang="ru-RU" sz="2600" b="1" dirty="0" smtClean="0">
                <a:latin typeface="Times New Roman" panose="02020603050405020304" pitchFamily="18" charset="0"/>
                <a:cs typeface="Times New Roman" panose="02020603050405020304" pitchFamily="18" charset="0"/>
              </a:rPr>
              <a:t> II </a:t>
            </a:r>
            <a:r>
              <a:rPr lang="en-US" altLang="ru-RU" sz="2600" b="1" dirty="0" err="1" smtClean="0">
                <a:latin typeface="Times New Roman" panose="02020603050405020304" pitchFamily="18" charset="0"/>
                <a:cs typeface="Times New Roman" panose="02020603050405020304" pitchFamily="18" charset="0"/>
              </a:rPr>
              <a:t>ning</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o’limi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O’rta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Osiyoni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Eron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ahomoniylariga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tobelikdan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saqlab</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qola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olmadi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Kir</a:t>
            </a:r>
            <a:r>
              <a:rPr lang="en-US" altLang="ru-RU" sz="2600" b="1" dirty="0" smtClean="0">
                <a:latin typeface="Times New Roman" panose="02020603050405020304" pitchFamily="18" charset="0"/>
                <a:cs typeface="Times New Roman" panose="02020603050405020304" pitchFamily="18" charset="0"/>
              </a:rPr>
              <a:t> II </a:t>
            </a:r>
            <a:r>
              <a:rPr lang="en-US" altLang="ru-RU" sz="2600" b="1" dirty="0" err="1" smtClean="0">
                <a:latin typeface="Times New Roman" panose="02020603050405020304" pitchFamily="18" charset="0"/>
                <a:cs typeface="Times New Roman" panose="02020603050405020304" pitchFamily="18" charset="0"/>
              </a:rPr>
              <a:t>ning</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o’g’li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solidFill>
                  <a:srgbClr val="0033CC"/>
                </a:solidFill>
                <a:latin typeface="Times New Roman" panose="02020603050405020304" pitchFamily="18" charset="0"/>
                <a:cs typeface="Times New Roman" panose="02020603050405020304" pitchFamily="18" charset="0"/>
              </a:rPr>
              <a:t>Kambiz</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mamlakatda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boshlangan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erk</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va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ozodlik</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qo’zg’alonini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bostirdi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Va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hatto</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o’z</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otasini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jasadini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toptirib</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maxsus</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dahmaga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solib</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dafn</a:t>
            </a:r>
            <a:r>
              <a:rPr lang="en-US" altLang="ru-RU" sz="2600" b="1" dirty="0" smtClean="0">
                <a:latin typeface="Times New Roman" panose="02020603050405020304" pitchFamily="18" charset="0"/>
                <a:cs typeface="Times New Roman" panose="02020603050405020304" pitchFamily="18" charset="0"/>
              </a:rPr>
              <a:t> ham </a:t>
            </a:r>
            <a:r>
              <a:rPr lang="en-US" altLang="ru-RU" sz="2600" b="1" dirty="0" err="1" smtClean="0">
                <a:latin typeface="Times New Roman" panose="02020603050405020304" pitchFamily="18" charset="0"/>
                <a:cs typeface="Times New Roman" panose="02020603050405020304" pitchFamily="18" charset="0"/>
              </a:rPr>
              <a:t>etadi</a:t>
            </a:r>
            <a:r>
              <a:rPr lang="en-US" altLang="ru-RU" sz="2600" b="1" dirty="0" smtClean="0">
                <a:latin typeface="Times New Roman" panose="02020603050405020304" pitchFamily="18" charset="0"/>
                <a:cs typeface="Times New Roman" panose="02020603050405020304" pitchFamily="18" charset="0"/>
              </a:rPr>
              <a:t>.</a:t>
            </a:r>
          </a:p>
          <a:p>
            <a:pPr marL="44450" indent="0" algn="just" eaLnBrk="1" hangingPunct="1">
              <a:spcAft>
                <a:spcPct val="0"/>
              </a:spcAft>
              <a:buFont typeface="Georgia" panose="02040502050405020303" pitchFamily="18" charset="0"/>
              <a:buNone/>
            </a:pP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Kambiz</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taxtda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utirgandan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so’ng</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solidFill>
                  <a:srgbClr val="7030A0"/>
                </a:solidFill>
                <a:latin typeface="Times New Roman" panose="02020603050405020304" pitchFamily="18" charset="0"/>
                <a:cs typeface="Times New Roman" panose="02020603050405020304" pitchFamily="18" charset="0"/>
              </a:rPr>
              <a:t>Bardiya</a:t>
            </a:r>
            <a:r>
              <a:rPr lang="en-US" altLang="ru-RU" sz="2600" b="1" dirty="0" smtClean="0">
                <a:solidFill>
                  <a:srgbClr val="7030A0"/>
                </a:solidFill>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ismli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ukasini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o’ldirib</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buni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xalqdan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pinhona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tutgan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solidFill>
                  <a:srgbClr val="7030A0"/>
                </a:solidFill>
                <a:latin typeface="Times New Roman" panose="02020603050405020304" pitchFamily="18" charset="0"/>
                <a:cs typeface="Times New Roman" panose="02020603050405020304" pitchFamily="18" charset="0"/>
              </a:rPr>
              <a:t>Mill.avv</a:t>
            </a:r>
            <a:r>
              <a:rPr lang="en-US" altLang="ru-RU" sz="2600" b="1" dirty="0" smtClean="0">
                <a:solidFill>
                  <a:srgbClr val="7030A0"/>
                </a:solidFill>
                <a:latin typeface="Times New Roman" panose="02020603050405020304" pitchFamily="18" charset="0"/>
                <a:cs typeface="Times New Roman" panose="02020603050405020304" pitchFamily="18" charset="0"/>
              </a:rPr>
              <a:t>. 525 </a:t>
            </a:r>
            <a:r>
              <a:rPr lang="en-US" altLang="ru-RU" sz="2600" b="1" dirty="0" err="1" smtClean="0">
                <a:latin typeface="Times New Roman" panose="02020603050405020304" pitchFamily="18" charset="0"/>
                <a:cs typeface="Times New Roman" panose="02020603050405020304" pitchFamily="18" charset="0"/>
              </a:rPr>
              <a:t>yilda</a:t>
            </a:r>
            <a:r>
              <a:rPr lang="en-US" altLang="ru-RU" sz="2600" b="1" dirty="0" smtClean="0">
                <a:latin typeface="Times New Roman" panose="02020603050405020304" pitchFamily="18" charset="0"/>
                <a:cs typeface="Times New Roman" panose="02020603050405020304" pitchFamily="18" charset="0"/>
              </a:rPr>
              <a:t> u </a:t>
            </a:r>
            <a:r>
              <a:rPr lang="en-US" altLang="ru-RU" sz="2600" b="1" dirty="0" err="1" smtClean="0">
                <a:latin typeface="Times New Roman" panose="02020603050405020304" pitchFamily="18" charset="0"/>
                <a:cs typeface="Times New Roman" panose="02020603050405020304" pitchFamily="18" charset="0"/>
              </a:rPr>
              <a:t>Misrni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bosib</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olish</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uchun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ketgan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vaqtda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Bardiyaning</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o’limidan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xalq</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xabar</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topadi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Mill.avv</a:t>
            </a:r>
            <a:r>
              <a:rPr lang="en-US" altLang="ru-RU" sz="2600" b="1" dirty="0" smtClean="0">
                <a:latin typeface="Times New Roman" panose="02020603050405020304" pitchFamily="18" charset="0"/>
                <a:cs typeface="Times New Roman" panose="02020603050405020304" pitchFamily="18" charset="0"/>
              </a:rPr>
              <a:t>. 522 </a:t>
            </a:r>
            <a:r>
              <a:rPr lang="en-US" altLang="ru-RU" sz="2600" b="1" dirty="0" err="1" smtClean="0">
                <a:latin typeface="Times New Roman" panose="02020603050405020304" pitchFamily="18" charset="0"/>
                <a:cs typeface="Times New Roman" panose="02020603050405020304" pitchFamily="18" charset="0"/>
              </a:rPr>
              <a:t>yilda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zardushtiy</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kohinlardan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smtClean="0">
                <a:solidFill>
                  <a:srgbClr val="7030A0"/>
                </a:solidFill>
                <a:latin typeface="Times New Roman" panose="02020603050405020304" pitchFamily="18" charset="0"/>
                <a:cs typeface="Times New Roman" panose="02020603050405020304" pitchFamily="18" charset="0"/>
              </a:rPr>
              <a:t>Gautama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ismli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shaxs</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o’zini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Kir</a:t>
            </a:r>
            <a:r>
              <a:rPr lang="en-US" altLang="ru-RU" sz="2600" b="1" dirty="0" smtClean="0">
                <a:latin typeface="Times New Roman" panose="02020603050405020304" pitchFamily="18" charset="0"/>
                <a:cs typeface="Times New Roman" panose="02020603050405020304" pitchFamily="18" charset="0"/>
              </a:rPr>
              <a:t> II </a:t>
            </a:r>
            <a:r>
              <a:rPr lang="en-US" altLang="ru-RU" sz="2600" b="1" dirty="0" err="1" smtClean="0">
                <a:latin typeface="Times New Roman" panose="02020603050405020304" pitchFamily="18" charset="0"/>
                <a:cs typeface="Times New Roman" panose="02020603050405020304" pitchFamily="18" charset="0"/>
              </a:rPr>
              <a:t>ning</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o’g’li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Bardiya</a:t>
            </a:r>
            <a:r>
              <a:rPr lang="en-US" altLang="ru-RU" sz="2600" b="1" dirty="0" smtClean="0">
                <a:latin typeface="Times New Roman" panose="02020603050405020304" pitchFamily="18" charset="0"/>
                <a:cs typeface="Times New Roman" panose="02020603050405020304" pitchFamily="18" charset="0"/>
              </a:rPr>
              <a:t> deb </a:t>
            </a:r>
            <a:r>
              <a:rPr lang="en-US" altLang="ru-RU" sz="2600" b="1" dirty="0" err="1" smtClean="0">
                <a:latin typeface="Times New Roman" panose="02020603050405020304" pitchFamily="18" charset="0"/>
                <a:cs typeface="Times New Roman" panose="02020603050405020304" pitchFamily="18" charset="0"/>
              </a:rPr>
              <a:t>e’lon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qiladi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va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xalqqa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murojaat</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qilib</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Kambizga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qarshi</a:t>
            </a:r>
            <a:r>
              <a:rPr lang="en-US" altLang="ru-RU" sz="2600" b="1" dirty="0" smtClean="0">
                <a:latin typeface="Times New Roman" panose="02020603050405020304" pitchFamily="18" charset="0"/>
                <a:cs typeface="Times New Roman" panose="02020603050405020304" pitchFamily="18" charset="0"/>
              </a:rPr>
              <a:t> bosh </a:t>
            </a:r>
            <a:r>
              <a:rPr lang="en-US" altLang="ru-RU" sz="2600" b="1" dirty="0" err="1" smtClean="0">
                <a:latin typeface="Times New Roman" panose="02020603050405020304" pitchFamily="18" charset="0"/>
                <a:cs typeface="Times New Roman" panose="02020603050405020304" pitchFamily="18" charset="0"/>
              </a:rPr>
              <a:t>ko’taradi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Voqeadan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xabar</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topgan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Kambiz</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Misrdan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zudlik</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bilan</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Eronga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qaytadi</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Biroq</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yo’lda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no’malum</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sabablarga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ko’ra</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halok</a:t>
            </a:r>
            <a:r>
              <a:rPr lang="en-US" altLang="ru-RU" sz="2600" b="1" dirty="0" smtClean="0">
                <a:latin typeface="Times New Roman" panose="02020603050405020304" pitchFamily="18" charset="0"/>
                <a:cs typeface="Times New Roman" panose="02020603050405020304" pitchFamily="18" charset="0"/>
              </a:rPr>
              <a:t> </a:t>
            </a:r>
            <a:r>
              <a:rPr lang="en-US" altLang="ru-RU" sz="2600" b="1" dirty="0" err="1" smtClean="0">
                <a:latin typeface="Times New Roman" panose="02020603050405020304" pitchFamily="18" charset="0"/>
                <a:cs typeface="Times New Roman" panose="02020603050405020304" pitchFamily="18" charset="0"/>
              </a:rPr>
              <a:t>bo’ladi</a:t>
            </a:r>
            <a:r>
              <a:rPr lang="en-US" altLang="ru-RU" sz="2600" b="1" dirty="0" smtClean="0">
                <a:latin typeface="Times New Roman" panose="02020603050405020304" pitchFamily="18" charset="0"/>
                <a:cs typeface="Times New Roman" panose="02020603050405020304" pitchFamily="18" charset="0"/>
              </a:rPr>
              <a:t>. </a:t>
            </a:r>
            <a:endParaRPr lang="ru-RU" altLang="ru-RU" sz="2600" b="1"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Содержимое 2"/>
          <p:cNvSpPr>
            <a:spLocks noGrp="1"/>
          </p:cNvSpPr>
          <p:nvPr>
            <p:ph sz="quarter" idx="13"/>
          </p:nvPr>
        </p:nvSpPr>
        <p:spPr>
          <a:xfrm>
            <a:off x="0" y="404813"/>
            <a:ext cx="9144000" cy="6453187"/>
          </a:xfrm>
        </p:spPr>
        <p:txBody>
          <a:bodyPr/>
          <a:lstStyle/>
          <a:p>
            <a:pPr marL="46037" indent="0" algn="just" eaLnBrk="1" hangingPunct="1">
              <a:spcAft>
                <a:spcPct val="0"/>
              </a:spcAft>
              <a:buFont typeface="Georgia" panose="02040502050405020303" pitchFamily="18" charset="0"/>
              <a:buNone/>
              <a:defRPr/>
            </a:pPr>
            <a:r>
              <a:rPr lang="en-US" sz="2600" b="1" dirty="0" smtClean="0">
                <a:solidFill>
                  <a:srgbClr val="C00000"/>
                </a:solidFill>
                <a:latin typeface="Times New Roman" pitchFamily="18" charset="0"/>
                <a:cs typeface="Times New Roman" pitchFamily="18" charset="0"/>
              </a:rPr>
              <a:t>	Gautama </a:t>
            </a:r>
            <a:r>
              <a:rPr lang="en-US" sz="2600" b="1" dirty="0" err="1" smtClean="0">
                <a:solidFill>
                  <a:srgbClr val="0033CC"/>
                </a:solidFill>
                <a:latin typeface="Times New Roman" pitchFamily="18" charset="0"/>
                <a:cs typeface="Times New Roman" pitchFamily="18" charset="0"/>
              </a:rPr>
              <a:t>Bardiya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nomi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bilan</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taxtga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o’tiradi</a:t>
            </a:r>
            <a:r>
              <a:rPr lang="en-US" sz="2600" b="1" dirty="0" smtClean="0">
                <a:solidFill>
                  <a:srgbClr val="C00000"/>
                </a:solidFill>
                <a:latin typeface="Times New Roman" pitchFamily="18" charset="0"/>
                <a:cs typeface="Times New Roman" pitchFamily="18" charset="0"/>
              </a:rPr>
              <a:t>. U </a:t>
            </a:r>
            <a:r>
              <a:rPr lang="en-US" sz="2600" b="1" dirty="0" err="1" smtClean="0">
                <a:solidFill>
                  <a:srgbClr val="C00000"/>
                </a:solidFill>
                <a:latin typeface="Times New Roman" pitchFamily="18" charset="0"/>
                <a:cs typeface="Times New Roman" pitchFamily="18" charset="0"/>
              </a:rPr>
              <a:t>hokimiyatni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qo’lga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kiritish</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jarayonida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keng</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xalq</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ommasiga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tayanadi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va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zodagonlarga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qarshi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choralar</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ko’radi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Jumladan</a:t>
            </a:r>
            <a:r>
              <a:rPr lang="en-US" sz="2600" b="1" dirty="0" smtClean="0">
                <a:solidFill>
                  <a:srgbClr val="C00000"/>
                </a:solidFill>
                <a:latin typeface="Times New Roman" pitchFamily="18" charset="0"/>
                <a:cs typeface="Times New Roman" pitchFamily="18" charset="0"/>
              </a:rPr>
              <a:t>,  </a:t>
            </a:r>
          </a:p>
          <a:p>
            <a:pPr algn="just" eaLnBrk="1" hangingPunct="1">
              <a:spcAft>
                <a:spcPct val="0"/>
              </a:spcAft>
              <a:buFont typeface="Wingdings" pitchFamily="2" charset="2"/>
              <a:buChar char="§"/>
              <a:defRPr/>
            </a:pPr>
            <a:r>
              <a:rPr lang="en-US" sz="2600" b="1" dirty="0" err="1" smtClean="0">
                <a:solidFill>
                  <a:srgbClr val="7030A0"/>
                </a:solidFill>
                <a:latin typeface="Times New Roman" pitchFamily="18" charset="0"/>
                <a:cs typeface="Times New Roman" pitchFamily="18" charset="0"/>
              </a:rPr>
              <a:t>Aholini</a:t>
            </a:r>
            <a:r>
              <a:rPr lang="en-US" sz="2600" b="1" dirty="0" smtClean="0">
                <a:solidFill>
                  <a:srgbClr val="7030A0"/>
                </a:solidFill>
                <a:latin typeface="Times New Roman" pitchFamily="18" charset="0"/>
                <a:cs typeface="Times New Roman" pitchFamily="18" charset="0"/>
              </a:rPr>
              <a:t> 3 </a:t>
            </a:r>
            <a:r>
              <a:rPr lang="en-US" sz="2600" b="1" dirty="0" err="1" smtClean="0">
                <a:solidFill>
                  <a:srgbClr val="7030A0"/>
                </a:solidFill>
                <a:latin typeface="Times New Roman" pitchFamily="18" charset="0"/>
                <a:cs typeface="Times New Roman" pitchFamily="18" charset="0"/>
              </a:rPr>
              <a:t>yilgacha</a:t>
            </a:r>
            <a:r>
              <a:rPr lang="en-US" sz="2600" b="1" dirty="0" smtClean="0">
                <a:solidFill>
                  <a:srgbClr val="7030A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davlat</a:t>
            </a:r>
            <a:r>
              <a:rPr lang="en-US" sz="2600" b="1" dirty="0" smtClean="0">
                <a:solidFill>
                  <a:srgbClr val="7030A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soliqlaridan</a:t>
            </a:r>
            <a:r>
              <a:rPr lang="en-US" sz="2600" b="1" dirty="0" smtClean="0">
                <a:solidFill>
                  <a:srgbClr val="7030A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ozod</a:t>
            </a:r>
            <a:r>
              <a:rPr lang="en-US" sz="2600" b="1" dirty="0" smtClean="0">
                <a:solidFill>
                  <a:srgbClr val="7030A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qiladi</a:t>
            </a:r>
            <a:endParaRPr lang="en-US" sz="2600" b="1" dirty="0" smtClean="0">
              <a:solidFill>
                <a:srgbClr val="7030A0"/>
              </a:solidFill>
              <a:latin typeface="Times New Roman" pitchFamily="18" charset="0"/>
              <a:cs typeface="Times New Roman" pitchFamily="18" charset="0"/>
            </a:endParaRPr>
          </a:p>
          <a:p>
            <a:pPr algn="just" eaLnBrk="1" hangingPunct="1">
              <a:spcAft>
                <a:spcPct val="0"/>
              </a:spcAft>
              <a:buFont typeface="Wingdings" pitchFamily="2" charset="2"/>
              <a:buChar char="§"/>
              <a:defRPr/>
            </a:pPr>
            <a:r>
              <a:rPr lang="en-US" sz="2600" b="1" dirty="0" err="1" smtClean="0">
                <a:solidFill>
                  <a:srgbClr val="7030A0"/>
                </a:solidFill>
                <a:latin typeface="Times New Roman" pitchFamily="18" charset="0"/>
                <a:cs typeface="Times New Roman" pitchFamily="18" charset="0"/>
              </a:rPr>
              <a:t>harbiy</a:t>
            </a:r>
            <a:r>
              <a:rPr lang="en-US" sz="2600" b="1" dirty="0" smtClean="0">
                <a:solidFill>
                  <a:srgbClr val="7030A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xizmatdan</a:t>
            </a:r>
            <a:r>
              <a:rPr lang="en-US" sz="2600" b="1" dirty="0" smtClean="0">
                <a:solidFill>
                  <a:srgbClr val="7030A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ozod</a:t>
            </a:r>
            <a:r>
              <a:rPr lang="en-US" sz="2600" b="1" dirty="0" smtClean="0">
                <a:solidFill>
                  <a:srgbClr val="7030A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qiladi</a:t>
            </a:r>
            <a:r>
              <a:rPr lang="en-US" sz="2600" b="1" dirty="0" smtClean="0">
                <a:solidFill>
                  <a:srgbClr val="7030A0"/>
                </a:solidFill>
                <a:latin typeface="Times New Roman" pitchFamily="18" charset="0"/>
                <a:cs typeface="Times New Roman" pitchFamily="18" charset="0"/>
              </a:rPr>
              <a:t>. </a:t>
            </a:r>
          </a:p>
          <a:p>
            <a:pPr marL="46037" indent="0" algn="just" eaLnBrk="1" hangingPunct="1">
              <a:spcAft>
                <a:spcPct val="0"/>
              </a:spcAft>
              <a:buFont typeface="Georgia" panose="02040502050405020303" pitchFamily="18" charset="0"/>
              <a:buNone/>
              <a:defRPr/>
            </a:pPr>
            <a:endParaRPr lang="en-US" sz="1200" b="1" dirty="0">
              <a:solidFill>
                <a:srgbClr val="C00000"/>
              </a:solidFill>
              <a:latin typeface="Times New Roman" pitchFamily="18" charset="0"/>
              <a:cs typeface="Times New Roman" pitchFamily="18" charset="0"/>
            </a:endParaRPr>
          </a:p>
          <a:p>
            <a:pPr marL="46037" indent="0" algn="just" eaLnBrk="1" hangingPunct="1">
              <a:spcAft>
                <a:spcPct val="0"/>
              </a:spcAft>
              <a:buFont typeface="Georgia" panose="02040502050405020303" pitchFamily="18" charset="0"/>
              <a:buNone/>
              <a:defRPr/>
            </a:pPr>
            <a:r>
              <a:rPr lang="en-US" sz="2600" b="1" dirty="0" smtClean="0">
                <a:solidFill>
                  <a:srgbClr val="C00000"/>
                </a:solidFill>
                <a:latin typeface="Times New Roman" pitchFamily="18" charset="0"/>
                <a:cs typeface="Times New Roman" pitchFamily="18" charset="0"/>
              </a:rPr>
              <a:t>Bu </a:t>
            </a:r>
            <a:r>
              <a:rPr lang="en-US" sz="2600" b="1" dirty="0" err="1" smtClean="0">
                <a:solidFill>
                  <a:srgbClr val="C00000"/>
                </a:solidFill>
                <a:latin typeface="Times New Roman" pitchFamily="18" charset="0"/>
                <a:cs typeface="Times New Roman" pitchFamily="18" charset="0"/>
              </a:rPr>
              <a:t>saroy</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zodogonlarining</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noroziligiga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sabab</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bo’ladi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Saroy</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oqsuyaklari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mill.avv</a:t>
            </a:r>
            <a:r>
              <a:rPr lang="en-US" sz="2600" b="1" dirty="0" smtClean="0">
                <a:solidFill>
                  <a:srgbClr val="7030A0"/>
                </a:solidFill>
                <a:latin typeface="Times New Roman" pitchFamily="18" charset="0"/>
                <a:cs typeface="Times New Roman" pitchFamily="18" charset="0"/>
              </a:rPr>
              <a:t>. 522 </a:t>
            </a:r>
            <a:r>
              <a:rPr lang="en-US" sz="2600" b="1" dirty="0" err="1" smtClean="0">
                <a:solidFill>
                  <a:srgbClr val="7030A0"/>
                </a:solidFill>
                <a:latin typeface="Times New Roman" pitchFamily="18" charset="0"/>
                <a:cs typeface="Times New Roman" pitchFamily="18" charset="0"/>
              </a:rPr>
              <a:t>yil</a:t>
            </a:r>
            <a:r>
              <a:rPr lang="en-US" sz="2600" b="1" dirty="0" smtClean="0">
                <a:solidFill>
                  <a:srgbClr val="7030A0"/>
                </a:solidFill>
                <a:latin typeface="Times New Roman" pitchFamily="18" charset="0"/>
                <a:cs typeface="Times New Roman" pitchFamily="18" charset="0"/>
              </a:rPr>
              <a:t> 29 </a:t>
            </a:r>
            <a:r>
              <a:rPr lang="en-US" sz="2600" b="1" dirty="0" err="1" smtClean="0">
                <a:solidFill>
                  <a:srgbClr val="7030A0"/>
                </a:solidFill>
                <a:latin typeface="Times New Roman" pitchFamily="18" charset="0"/>
                <a:cs typeface="Times New Roman" pitchFamily="18" charset="0"/>
              </a:rPr>
              <a:t>sentabrda</a:t>
            </a:r>
            <a:r>
              <a:rPr lang="en-US" sz="2600" b="1" dirty="0" smtClean="0">
                <a:solidFill>
                  <a:srgbClr val="7030A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Gautamani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o’ldirib</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ahamoniy</a:t>
            </a:r>
            <a:r>
              <a:rPr lang="en-US" sz="2600" b="1" dirty="0" smtClean="0">
                <a:solidFill>
                  <a:srgbClr val="C00000"/>
                </a:solidFill>
                <a:latin typeface="Times New Roman" pitchFamily="18" charset="0"/>
                <a:cs typeface="Times New Roman" pitchFamily="18" charset="0"/>
              </a:rPr>
              <a:t> Doro I </a:t>
            </a:r>
            <a:r>
              <a:rPr lang="en-US" sz="2600" b="1" dirty="0" err="1" smtClean="0">
                <a:solidFill>
                  <a:srgbClr val="C00000"/>
                </a:solidFill>
                <a:latin typeface="Times New Roman" pitchFamily="18" charset="0"/>
                <a:cs typeface="Times New Roman" pitchFamily="18" charset="0"/>
              </a:rPr>
              <a:t>ni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sh</a:t>
            </a:r>
            <a:r>
              <a:rPr lang="uz-Cyrl-UZ" sz="2600" b="1" dirty="0" smtClean="0">
                <a:solidFill>
                  <a:srgbClr val="C00000"/>
                </a:solidFill>
                <a:latin typeface="Times New Roman" pitchFamily="18" charset="0"/>
                <a:cs typeface="Times New Roman" pitchFamily="18" charset="0"/>
              </a:rPr>
              <a:t>о</a:t>
            </a:r>
            <a:r>
              <a:rPr lang="en-US" sz="2600" b="1" dirty="0" smtClean="0">
                <a:solidFill>
                  <a:srgbClr val="C00000"/>
                </a:solidFill>
                <a:latin typeface="Times New Roman" pitchFamily="18" charset="0"/>
                <a:cs typeface="Times New Roman" pitchFamily="18" charset="0"/>
              </a:rPr>
              <a:t>h </a:t>
            </a:r>
            <a:r>
              <a:rPr lang="en-US" sz="2600" b="1" dirty="0" err="1" smtClean="0">
                <a:solidFill>
                  <a:srgbClr val="C00000"/>
                </a:solidFill>
                <a:latin typeface="Times New Roman" pitchFamily="18" charset="0"/>
                <a:cs typeface="Times New Roman" pitchFamily="18" charset="0"/>
              </a:rPr>
              <a:t>etib</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ko’taradi</a:t>
            </a:r>
            <a:r>
              <a:rPr lang="en-US" sz="2600" b="1" dirty="0" smtClean="0">
                <a:solidFill>
                  <a:srgbClr val="C00000"/>
                </a:solidFill>
                <a:latin typeface="Times New Roman" pitchFamily="18" charset="0"/>
                <a:cs typeface="Times New Roman" pitchFamily="18" charset="0"/>
              </a:rPr>
              <a:t> . </a:t>
            </a:r>
            <a:r>
              <a:rPr lang="en-US" sz="2600" b="1" dirty="0" err="1" smtClean="0">
                <a:solidFill>
                  <a:srgbClr val="C00000"/>
                </a:solidFill>
                <a:latin typeface="Times New Roman" pitchFamily="18" charset="0"/>
                <a:cs typeface="Times New Roman" pitchFamily="18" charset="0"/>
              </a:rPr>
              <a:t>Bundan</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xalq</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norozi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bo’lib</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butun</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mamlakat</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bo’ylab</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qo’zg’alonlar</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boshlanadi</a:t>
            </a:r>
            <a:r>
              <a:rPr lang="en-US" sz="2600" b="1" dirty="0" smtClean="0">
                <a:solidFill>
                  <a:srgbClr val="C00000"/>
                </a:solidFill>
                <a:latin typeface="Times New Roman" pitchFamily="18" charset="0"/>
                <a:cs typeface="Times New Roman" pitchFamily="18" charset="0"/>
              </a:rPr>
              <a:t>.</a:t>
            </a:r>
          </a:p>
          <a:p>
            <a:pPr marL="46037" indent="0" algn="just" eaLnBrk="1" hangingPunct="1">
              <a:spcAft>
                <a:spcPct val="0"/>
              </a:spcAft>
              <a:buFont typeface="Georgia" panose="02040502050405020303" pitchFamily="18" charset="0"/>
              <a:buNone/>
              <a:defRPr/>
            </a:pPr>
            <a:r>
              <a:rPr lang="en-US" sz="2600" b="1" dirty="0" err="1" smtClean="0">
                <a:solidFill>
                  <a:srgbClr val="C00000"/>
                </a:solidFill>
                <a:latin typeface="Times New Roman" pitchFamily="18" charset="0"/>
                <a:cs typeface="Times New Roman" pitchFamily="18" charset="0"/>
              </a:rPr>
              <a:t>Jumladan</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mill.avv</a:t>
            </a:r>
            <a:r>
              <a:rPr lang="en-US" sz="2600" b="1" dirty="0" smtClean="0">
                <a:solidFill>
                  <a:srgbClr val="7030A0"/>
                </a:solidFill>
                <a:latin typeface="Times New Roman" pitchFamily="18" charset="0"/>
                <a:cs typeface="Times New Roman" pitchFamily="18" charset="0"/>
              </a:rPr>
              <a:t>. 522 </a:t>
            </a:r>
            <a:r>
              <a:rPr lang="en-US" sz="2600" b="1" dirty="0" err="1" smtClean="0">
                <a:solidFill>
                  <a:srgbClr val="7030A0"/>
                </a:solidFill>
                <a:latin typeface="Times New Roman" pitchFamily="18" charset="0"/>
                <a:cs typeface="Times New Roman" pitchFamily="18" charset="0"/>
              </a:rPr>
              <a:t>yil</a:t>
            </a:r>
            <a:r>
              <a:rPr lang="en-US" sz="2600" b="1" dirty="0" smtClean="0">
                <a:solidFill>
                  <a:srgbClr val="7030A0"/>
                </a:solidFill>
                <a:latin typeface="Times New Roman" pitchFamily="18" charset="0"/>
                <a:cs typeface="Times New Roman" pitchFamily="18" charset="0"/>
              </a:rPr>
              <a:t> 30 </a:t>
            </a:r>
            <a:r>
              <a:rPr lang="en-US" sz="2600" b="1" dirty="0" err="1" smtClean="0">
                <a:solidFill>
                  <a:srgbClr val="7030A0"/>
                </a:solidFill>
                <a:latin typeface="Times New Roman" pitchFamily="18" charset="0"/>
                <a:cs typeface="Times New Roman" pitchFamily="18" charset="0"/>
              </a:rPr>
              <a:t>sentabrda</a:t>
            </a:r>
            <a:r>
              <a:rPr lang="en-US" sz="2600" b="1" dirty="0" smtClean="0">
                <a:solidFill>
                  <a:srgbClr val="7030A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Marg’iyonada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Frada</a:t>
            </a:r>
            <a:r>
              <a:rPr lang="en-US" sz="2600" b="1" dirty="0" smtClean="0">
                <a:solidFill>
                  <a:srgbClr val="7030A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boshchiligida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qo’zg’alon</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ko’tariladi</a:t>
            </a:r>
            <a:r>
              <a:rPr lang="en-US" sz="2600" b="1" dirty="0" smtClean="0">
                <a:solidFill>
                  <a:srgbClr val="C00000"/>
                </a:solidFill>
                <a:latin typeface="Times New Roman" pitchFamily="18" charset="0"/>
                <a:cs typeface="Times New Roman" pitchFamily="18" charset="0"/>
              </a:rPr>
              <a:t>. Bu </a:t>
            </a:r>
            <a:r>
              <a:rPr lang="en-US" sz="2600" b="1" dirty="0" err="1" smtClean="0">
                <a:solidFill>
                  <a:srgbClr val="C00000"/>
                </a:solidFill>
                <a:latin typeface="Times New Roman" pitchFamily="18" charset="0"/>
                <a:cs typeface="Times New Roman" pitchFamily="18" charset="0"/>
              </a:rPr>
              <a:t>qo’zg’alon</a:t>
            </a:r>
            <a:r>
              <a:rPr lang="en-US" sz="2600" b="1" dirty="0" smtClean="0">
                <a:solidFill>
                  <a:srgbClr val="C00000"/>
                </a:solidFill>
                <a:latin typeface="Times New Roman" pitchFamily="18" charset="0"/>
                <a:cs typeface="Times New Roman" pitchFamily="18" charset="0"/>
              </a:rPr>
              <a:t> Doro I </a:t>
            </a:r>
            <a:r>
              <a:rPr lang="en-US" sz="2600" b="1" dirty="0" err="1" smtClean="0">
                <a:solidFill>
                  <a:srgbClr val="C00000"/>
                </a:solidFill>
                <a:latin typeface="Times New Roman" pitchFamily="18" charset="0"/>
                <a:cs typeface="Times New Roman" pitchFamily="18" charset="0"/>
              </a:rPr>
              <a:t>tomonidan</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Baqtriya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satrapi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Dadarshish</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qo’shini</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bilan</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7030A0"/>
                </a:solidFill>
                <a:latin typeface="Times New Roman" pitchFamily="18" charset="0"/>
                <a:cs typeface="Times New Roman" pitchFamily="18" charset="0"/>
              </a:rPr>
              <a:t>mill.avv</a:t>
            </a:r>
            <a:r>
              <a:rPr lang="en-US" sz="2600" b="1" dirty="0" smtClean="0">
                <a:solidFill>
                  <a:srgbClr val="7030A0"/>
                </a:solidFill>
                <a:latin typeface="Times New Roman" pitchFamily="18" charset="0"/>
                <a:cs typeface="Times New Roman" pitchFamily="18" charset="0"/>
              </a:rPr>
              <a:t>. 522 </a:t>
            </a:r>
            <a:r>
              <a:rPr lang="en-US" sz="2600" b="1" dirty="0" err="1" smtClean="0">
                <a:solidFill>
                  <a:srgbClr val="7030A0"/>
                </a:solidFill>
                <a:latin typeface="Times New Roman" pitchFamily="18" charset="0"/>
                <a:cs typeface="Times New Roman" pitchFamily="18" charset="0"/>
              </a:rPr>
              <a:t>yil</a:t>
            </a:r>
            <a:r>
              <a:rPr lang="en-US" sz="2600" b="1" dirty="0" smtClean="0">
                <a:solidFill>
                  <a:srgbClr val="7030A0"/>
                </a:solidFill>
                <a:latin typeface="Times New Roman" pitchFamily="18" charset="0"/>
                <a:cs typeface="Times New Roman" pitchFamily="18" charset="0"/>
              </a:rPr>
              <a:t> 10 </a:t>
            </a:r>
            <a:r>
              <a:rPr lang="en-US" sz="2600" b="1" dirty="0" err="1" smtClean="0">
                <a:solidFill>
                  <a:srgbClr val="7030A0"/>
                </a:solidFill>
                <a:latin typeface="Times New Roman" pitchFamily="18" charset="0"/>
                <a:cs typeface="Times New Roman" pitchFamily="18" charset="0"/>
              </a:rPr>
              <a:t>dekabrda</a:t>
            </a:r>
            <a:r>
              <a:rPr lang="en-US" sz="2600" b="1" dirty="0" smtClean="0">
                <a:solidFill>
                  <a:srgbClr val="7030A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shafqatsizlik</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ravishda</a:t>
            </a:r>
            <a:r>
              <a:rPr lang="en-US" sz="2600" b="1" dirty="0" smtClean="0">
                <a:solidFill>
                  <a:srgbClr val="C00000"/>
                </a:solidFill>
                <a:latin typeface="Times New Roman" pitchFamily="18" charset="0"/>
                <a:cs typeface="Times New Roman" pitchFamily="18" charset="0"/>
              </a:rPr>
              <a:t> </a:t>
            </a:r>
            <a:r>
              <a:rPr lang="en-US" sz="2600" b="1" dirty="0" err="1" smtClean="0">
                <a:solidFill>
                  <a:srgbClr val="C00000"/>
                </a:solidFill>
                <a:latin typeface="Times New Roman" pitchFamily="18" charset="0"/>
                <a:cs typeface="Times New Roman" pitchFamily="18" charset="0"/>
              </a:rPr>
              <a:t>bostiriladi</a:t>
            </a:r>
            <a:r>
              <a:rPr lang="en-US" sz="2600" b="1" dirty="0" smtClean="0">
                <a:solidFill>
                  <a:srgbClr val="C00000"/>
                </a:solidFill>
                <a:latin typeface="Times New Roman" pitchFamily="18" charset="0"/>
                <a:cs typeface="Times New Roman" pitchFamily="18"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Содержимое 2"/>
          <p:cNvSpPr>
            <a:spLocks noGrp="1"/>
          </p:cNvSpPr>
          <p:nvPr>
            <p:ph sz="quarter" idx="13"/>
          </p:nvPr>
        </p:nvSpPr>
        <p:spPr>
          <a:xfrm>
            <a:off x="0" y="404813"/>
            <a:ext cx="9144000" cy="6453187"/>
          </a:xfrm>
        </p:spPr>
        <p:txBody>
          <a:bodyPr/>
          <a:lstStyle/>
          <a:p>
            <a:pPr marL="44450" indent="0" algn="just" eaLnBrk="1" hangingPunct="1">
              <a:spcAft>
                <a:spcPct val="0"/>
              </a:spcAft>
              <a:buFont typeface="Georgia" panose="02040502050405020303" pitchFamily="18" charset="0"/>
              <a:buNone/>
            </a:pPr>
            <a:r>
              <a:rPr lang="en-US" altLang="ru-RU" sz="3200" b="1" dirty="0" smtClean="0">
                <a:solidFill>
                  <a:srgbClr val="C00000"/>
                </a:solidFill>
                <a:latin typeface="Times New Roman" panose="02020603050405020304" pitchFamily="18" charset="0"/>
                <a:cs typeface="Times New Roman" panose="02020603050405020304" pitchFamily="18" charset="0"/>
              </a:rPr>
              <a:t>	Doro I </a:t>
            </a:r>
            <a:r>
              <a:rPr lang="en-US" altLang="ru-RU" sz="3200" b="1" dirty="0" err="1" smtClean="0">
                <a:solidFill>
                  <a:srgbClr val="C00000"/>
                </a:solidFill>
                <a:latin typeface="Times New Roman" panose="02020603050405020304" pitchFamily="18" charset="0"/>
                <a:cs typeface="Times New Roman" panose="02020603050405020304" pitchFamily="18" charset="0"/>
              </a:rPr>
              <a:t>ga</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qarshi</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Marg’iyonadagi</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qo’zg’alon</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yagona</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qo’zg’alon</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emasdi</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Bunday</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qo’zg’alon</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7030A0"/>
                </a:solidFill>
                <a:latin typeface="Times New Roman" panose="02020603050405020304" pitchFamily="18" charset="0"/>
                <a:cs typeface="Times New Roman" panose="02020603050405020304" pitchFamily="18" charset="0"/>
              </a:rPr>
              <a:t>Parfiyada</a:t>
            </a:r>
            <a:r>
              <a:rPr lang="en-US" altLang="ru-RU" sz="3200" b="1" dirty="0" smtClean="0">
                <a:solidFill>
                  <a:srgbClr val="7030A0"/>
                </a:solidFill>
                <a:latin typeface="Times New Roman" panose="02020603050405020304" pitchFamily="18" charset="0"/>
                <a:cs typeface="Times New Roman" panose="02020603050405020304" pitchFamily="18" charset="0"/>
              </a:rPr>
              <a:t> </a:t>
            </a:r>
            <a:r>
              <a:rPr lang="en-US" altLang="ru-RU" sz="3200" b="1" dirty="0" smtClean="0">
                <a:solidFill>
                  <a:srgbClr val="C00000"/>
                </a:solidFill>
                <a:latin typeface="Times New Roman" panose="02020603050405020304" pitchFamily="18" charset="0"/>
                <a:cs typeface="Times New Roman" panose="02020603050405020304" pitchFamily="18" charset="0"/>
              </a:rPr>
              <a:t>ham </a:t>
            </a:r>
            <a:r>
              <a:rPr lang="en-US" altLang="ru-RU" sz="3200" b="1" dirty="0" err="1" smtClean="0">
                <a:solidFill>
                  <a:srgbClr val="C00000"/>
                </a:solidFill>
                <a:latin typeface="Times New Roman" panose="02020603050405020304" pitchFamily="18" charset="0"/>
                <a:cs typeface="Times New Roman" panose="02020603050405020304" pitchFamily="18" charset="0"/>
              </a:rPr>
              <a:t>ko’tarilgan</a:t>
            </a:r>
            <a:r>
              <a:rPr lang="en-US" altLang="ru-RU" sz="3200" b="1" dirty="0" smtClean="0">
                <a:solidFill>
                  <a:srgbClr val="C00000"/>
                </a:solidFill>
                <a:latin typeface="Times New Roman" panose="02020603050405020304" pitchFamily="18" charset="0"/>
                <a:cs typeface="Times New Roman" panose="02020603050405020304" pitchFamily="18" charset="0"/>
              </a:rPr>
              <a:t>. Bu </a:t>
            </a:r>
            <a:r>
              <a:rPr lang="en-US" altLang="ru-RU" sz="3200" b="1" dirty="0" err="1" smtClean="0">
                <a:solidFill>
                  <a:srgbClr val="C00000"/>
                </a:solidFill>
                <a:latin typeface="Times New Roman" panose="02020603050405020304" pitchFamily="18" charset="0"/>
                <a:cs typeface="Times New Roman" panose="02020603050405020304" pitchFamily="18" charset="0"/>
              </a:rPr>
              <a:t>qo’zg’alon</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mill.avv</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smtClean="0">
                <a:solidFill>
                  <a:srgbClr val="7030A0"/>
                </a:solidFill>
                <a:latin typeface="Times New Roman" panose="02020603050405020304" pitchFamily="18" charset="0"/>
                <a:cs typeface="Times New Roman" panose="02020603050405020304" pitchFamily="18" charset="0"/>
              </a:rPr>
              <a:t>521 </a:t>
            </a:r>
            <a:r>
              <a:rPr lang="en-US" altLang="ru-RU" sz="3200" b="1" dirty="0" err="1" smtClean="0">
                <a:solidFill>
                  <a:srgbClr val="7030A0"/>
                </a:solidFill>
                <a:latin typeface="Times New Roman" panose="02020603050405020304" pitchFamily="18" charset="0"/>
                <a:cs typeface="Times New Roman" panose="02020603050405020304" pitchFamily="18" charset="0"/>
              </a:rPr>
              <a:t>yilning</a:t>
            </a:r>
            <a:r>
              <a:rPr lang="en-US" altLang="ru-RU" sz="3200" b="1" dirty="0" smtClean="0">
                <a:solidFill>
                  <a:srgbClr val="7030A0"/>
                </a:solidFill>
                <a:latin typeface="Times New Roman" panose="02020603050405020304" pitchFamily="18" charset="0"/>
                <a:cs typeface="Times New Roman" panose="02020603050405020304" pitchFamily="18" charset="0"/>
              </a:rPr>
              <a:t> </a:t>
            </a:r>
            <a:r>
              <a:rPr lang="en-US" altLang="ru-RU" sz="3200" b="1" dirty="0" err="1" smtClean="0">
                <a:solidFill>
                  <a:srgbClr val="7030A0"/>
                </a:solidFill>
                <a:latin typeface="Times New Roman" panose="02020603050405020304" pitchFamily="18" charset="0"/>
                <a:cs typeface="Times New Roman" panose="02020603050405020304" pitchFamily="18" charset="0"/>
              </a:rPr>
              <a:t>yozigacha</a:t>
            </a:r>
            <a:r>
              <a:rPr lang="en-US" altLang="ru-RU" sz="3200" b="1" dirty="0" smtClean="0">
                <a:solidFill>
                  <a:srgbClr val="7030A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davom</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etgan</a:t>
            </a:r>
            <a:r>
              <a:rPr lang="en-US" altLang="ru-RU" sz="3200" b="1" dirty="0" smtClean="0">
                <a:solidFill>
                  <a:srgbClr val="C00000"/>
                </a:solidFill>
                <a:latin typeface="Times New Roman" panose="02020603050405020304" pitchFamily="18" charset="0"/>
                <a:cs typeface="Times New Roman" panose="02020603050405020304" pitchFamily="18" charset="0"/>
              </a:rPr>
              <a:t>. </a:t>
            </a:r>
          </a:p>
          <a:p>
            <a:pPr marL="44450" indent="0" algn="just" eaLnBrk="1" hangingPunct="1">
              <a:spcAft>
                <a:spcPct val="0"/>
              </a:spcAft>
              <a:buFont typeface="Georgia" panose="02040502050405020303" pitchFamily="18" charset="0"/>
              <a:buNone/>
            </a:pPr>
            <a:r>
              <a:rPr lang="en-US" altLang="ru-RU" sz="3200" b="1" dirty="0" err="1" smtClean="0">
                <a:solidFill>
                  <a:srgbClr val="7030A0"/>
                </a:solidFill>
                <a:latin typeface="Times New Roman" panose="02020603050405020304" pitchFamily="18" charset="0"/>
                <a:cs typeface="Times New Roman" panose="02020603050405020304" pitchFamily="18" charset="0"/>
              </a:rPr>
              <a:t>Behustun</a:t>
            </a:r>
            <a:r>
              <a:rPr lang="en-US" altLang="ru-RU" sz="3200" b="1" dirty="0" smtClean="0">
                <a:solidFill>
                  <a:srgbClr val="7030A0"/>
                </a:solidFill>
                <a:latin typeface="Times New Roman" panose="02020603050405020304" pitchFamily="18" charset="0"/>
                <a:cs typeface="Times New Roman" panose="02020603050405020304" pitchFamily="18" charset="0"/>
              </a:rPr>
              <a:t> </a:t>
            </a:r>
            <a:r>
              <a:rPr lang="en-US" altLang="ru-RU" sz="3200" b="1" dirty="0" err="1" smtClean="0">
                <a:solidFill>
                  <a:srgbClr val="7030A0"/>
                </a:solidFill>
                <a:latin typeface="Times New Roman" panose="02020603050405020304" pitchFamily="18" charset="0"/>
                <a:cs typeface="Times New Roman" panose="02020603050405020304" pitchFamily="18" charset="0"/>
              </a:rPr>
              <a:t>qoyatosh</a:t>
            </a:r>
            <a:r>
              <a:rPr lang="en-US" altLang="ru-RU" sz="3200" b="1" dirty="0" smtClean="0">
                <a:solidFill>
                  <a:srgbClr val="7030A0"/>
                </a:solidFill>
                <a:latin typeface="Times New Roman" panose="02020603050405020304" pitchFamily="18" charset="0"/>
                <a:cs typeface="Times New Roman" panose="02020603050405020304" pitchFamily="18" charset="0"/>
              </a:rPr>
              <a:t> </a:t>
            </a:r>
            <a:r>
              <a:rPr lang="en-US" altLang="ru-RU" sz="3200" b="1" dirty="0" err="1" smtClean="0">
                <a:solidFill>
                  <a:srgbClr val="7030A0"/>
                </a:solidFill>
                <a:latin typeface="Times New Roman" panose="02020603050405020304" pitchFamily="18" charset="0"/>
                <a:cs typeface="Times New Roman" panose="02020603050405020304" pitchFamily="18" charset="0"/>
              </a:rPr>
              <a:t>bitiklari</a:t>
            </a:r>
            <a:r>
              <a:rPr lang="en-US" altLang="ru-RU" sz="3200" b="1" dirty="0" err="1" smtClean="0">
                <a:solidFill>
                  <a:srgbClr val="C00000"/>
                </a:solidFill>
                <a:latin typeface="Times New Roman" panose="02020603050405020304" pitchFamily="18" charset="0"/>
                <a:cs typeface="Times New Roman" panose="02020603050405020304" pitchFamily="18" charset="0"/>
              </a:rPr>
              <a:t>da</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keltirilgan</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ma’lumotlarga</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qaraganda</a:t>
            </a:r>
            <a:r>
              <a:rPr lang="en-US" altLang="ru-RU" sz="3200" b="1" dirty="0" smtClean="0">
                <a:solidFill>
                  <a:srgbClr val="C00000"/>
                </a:solidFill>
                <a:latin typeface="Times New Roman" panose="02020603050405020304" pitchFamily="18" charset="0"/>
                <a:cs typeface="Times New Roman" panose="02020603050405020304" pitchFamily="18" charset="0"/>
              </a:rPr>
              <a:t> Doro I </a:t>
            </a:r>
            <a:r>
              <a:rPr lang="en-US" altLang="ru-RU" sz="3200" b="1" dirty="0" err="1" smtClean="0">
                <a:solidFill>
                  <a:srgbClr val="C00000"/>
                </a:solidFill>
                <a:latin typeface="Times New Roman" panose="02020603050405020304" pitchFamily="18" charset="0"/>
                <a:cs typeface="Times New Roman" panose="02020603050405020304" pitchFamily="18" charset="0"/>
              </a:rPr>
              <a:t>davrida</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erk</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va</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ozodlik</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uchun</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saklar</a:t>
            </a:r>
            <a:r>
              <a:rPr lang="en-US" altLang="ru-RU" sz="3200" b="1" dirty="0" smtClean="0">
                <a:solidFill>
                  <a:srgbClr val="C00000"/>
                </a:solidFill>
                <a:latin typeface="Times New Roman" panose="02020603050405020304" pitchFamily="18" charset="0"/>
                <a:cs typeface="Times New Roman" panose="02020603050405020304" pitchFamily="18" charset="0"/>
              </a:rPr>
              <a:t> ham bosh </a:t>
            </a:r>
            <a:r>
              <a:rPr lang="en-US" altLang="ru-RU" sz="3200" b="1" dirty="0" err="1" smtClean="0">
                <a:solidFill>
                  <a:srgbClr val="C00000"/>
                </a:solidFill>
                <a:latin typeface="Times New Roman" panose="02020603050405020304" pitchFamily="18" charset="0"/>
                <a:cs typeface="Times New Roman" panose="02020603050405020304" pitchFamily="18" charset="0"/>
              </a:rPr>
              <a:t>ko’targan</a:t>
            </a:r>
            <a:r>
              <a:rPr lang="en-US" altLang="ru-RU" sz="3200" b="1" dirty="0" smtClean="0">
                <a:solidFill>
                  <a:srgbClr val="C00000"/>
                </a:solidFill>
                <a:latin typeface="Times New Roman" panose="02020603050405020304" pitchFamily="18" charset="0"/>
                <a:cs typeface="Times New Roman" panose="02020603050405020304" pitchFamily="18" charset="0"/>
              </a:rPr>
              <a:t>. Doro I </a:t>
            </a:r>
            <a:r>
              <a:rPr lang="en-US" altLang="ru-RU" sz="3200" b="1" dirty="0" err="1" smtClean="0">
                <a:solidFill>
                  <a:srgbClr val="C00000"/>
                </a:solidFill>
                <a:latin typeface="Times New Roman" panose="02020603050405020304" pitchFamily="18" charset="0"/>
                <a:cs typeface="Times New Roman" panose="02020603050405020304" pitchFamily="18" charset="0"/>
              </a:rPr>
              <a:t>saklarni</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quvib</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7030A0"/>
                </a:solidFill>
                <a:latin typeface="Times New Roman" panose="02020603050405020304" pitchFamily="18" charset="0"/>
                <a:cs typeface="Times New Roman" panose="02020603050405020304" pitchFamily="18" charset="0"/>
              </a:rPr>
              <a:t>Orol</a:t>
            </a:r>
            <a:r>
              <a:rPr lang="en-US" altLang="ru-RU" sz="3200" b="1" dirty="0" smtClean="0">
                <a:solidFill>
                  <a:srgbClr val="7030A0"/>
                </a:solidFill>
                <a:latin typeface="Times New Roman" panose="02020603050405020304" pitchFamily="18" charset="0"/>
                <a:cs typeface="Times New Roman" panose="02020603050405020304" pitchFamily="18" charset="0"/>
              </a:rPr>
              <a:t> </a:t>
            </a:r>
            <a:r>
              <a:rPr lang="en-US" altLang="ru-RU" sz="3200" b="1" dirty="0" err="1" smtClean="0">
                <a:solidFill>
                  <a:srgbClr val="7030A0"/>
                </a:solidFill>
                <a:latin typeface="Times New Roman" panose="02020603050405020304" pitchFamily="18" charset="0"/>
                <a:cs typeface="Times New Roman" panose="02020603050405020304" pitchFamily="18" charset="0"/>
              </a:rPr>
              <a:t>sohillarigacha</a:t>
            </a:r>
            <a:r>
              <a:rPr lang="en-US" altLang="ru-RU" sz="3200" b="1" dirty="0" smtClean="0">
                <a:solidFill>
                  <a:srgbClr val="7030A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borgan</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Saklar</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yetakchisi</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asir</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olingan</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7030A0"/>
                </a:solidFill>
                <a:latin typeface="Times New Roman" panose="02020603050405020304" pitchFamily="18" charset="0"/>
                <a:cs typeface="Times New Roman" panose="02020603050405020304" pitchFamily="18" charset="0"/>
              </a:rPr>
              <a:t>Skunxa</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ismli</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lashkarboshisini</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saklarning</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o’zi</a:t>
            </a:r>
            <a:r>
              <a:rPr lang="en-US" altLang="ru-RU" sz="3200" b="1" dirty="0" smtClean="0">
                <a:solidFill>
                  <a:srgbClr val="C00000"/>
                </a:solidFill>
                <a:latin typeface="Times New Roman" panose="02020603050405020304" pitchFamily="18" charset="0"/>
                <a:cs typeface="Times New Roman" panose="02020603050405020304" pitchFamily="18" charset="0"/>
              </a:rPr>
              <a:t> Doro</a:t>
            </a:r>
            <a:r>
              <a:rPr lang="uz-Cyrl-UZ"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smtClean="0">
                <a:solidFill>
                  <a:srgbClr val="C00000"/>
                </a:solidFill>
                <a:latin typeface="Times New Roman" panose="02020603050405020304" pitchFamily="18" charset="0"/>
                <a:cs typeface="Times New Roman" panose="02020603050405020304" pitchFamily="18" charset="0"/>
              </a:rPr>
              <a:t>I</a:t>
            </a:r>
            <a:r>
              <a:rPr lang="uz-Cyrl-UZ"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ga</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topshirgan</a:t>
            </a:r>
            <a:r>
              <a:rPr lang="en-US" altLang="ru-RU" sz="3200" b="1" dirty="0" smtClean="0">
                <a:solidFill>
                  <a:srgbClr val="C00000"/>
                </a:solidFill>
                <a:latin typeface="Times New Roman" panose="02020603050405020304" pitchFamily="18" charset="0"/>
                <a:cs typeface="Times New Roman" panose="02020603050405020304" pitchFamily="18" charset="0"/>
              </a:rPr>
              <a:t>. Bu </a:t>
            </a:r>
            <a:r>
              <a:rPr lang="en-US" altLang="ru-RU" sz="3200" b="1" dirty="0" err="1" smtClean="0">
                <a:solidFill>
                  <a:srgbClr val="C00000"/>
                </a:solidFill>
                <a:latin typeface="Times New Roman" panose="02020603050405020304" pitchFamily="18" charset="0"/>
                <a:cs typeface="Times New Roman" panose="02020603050405020304" pitchFamily="18" charset="0"/>
              </a:rPr>
              <a:t>voqealar</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7030A0"/>
                </a:solidFill>
                <a:latin typeface="Times New Roman" panose="02020603050405020304" pitchFamily="18" charset="0"/>
                <a:cs typeface="Times New Roman" panose="02020603050405020304" pitchFamily="18" charset="0"/>
              </a:rPr>
              <a:t>mill.avv</a:t>
            </a:r>
            <a:r>
              <a:rPr lang="en-US" altLang="ru-RU" sz="3200" b="1" dirty="0" smtClean="0">
                <a:solidFill>
                  <a:srgbClr val="7030A0"/>
                </a:solidFill>
                <a:latin typeface="Times New Roman" panose="02020603050405020304" pitchFamily="18" charset="0"/>
                <a:cs typeface="Times New Roman" panose="02020603050405020304" pitchFamily="18" charset="0"/>
              </a:rPr>
              <a:t>. 520-518 </a:t>
            </a:r>
            <a:r>
              <a:rPr lang="en-US" altLang="ru-RU" sz="3200" b="1" dirty="0" err="1" smtClean="0">
                <a:solidFill>
                  <a:srgbClr val="7030A0"/>
                </a:solidFill>
                <a:latin typeface="Times New Roman" panose="02020603050405020304" pitchFamily="18" charset="0"/>
                <a:cs typeface="Times New Roman" panose="02020603050405020304" pitchFamily="18" charset="0"/>
              </a:rPr>
              <a:t>yillarda</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bo’lib</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o’tgan</a:t>
            </a:r>
            <a:r>
              <a:rPr lang="en-US" altLang="ru-RU" sz="3200" b="1" dirty="0" smtClean="0">
                <a:solidFill>
                  <a:srgbClr val="C00000"/>
                </a:solidFill>
                <a:latin typeface="Times New Roman" panose="02020603050405020304" pitchFamily="18" charset="0"/>
                <a:cs typeface="Times New Roman" panose="02020603050405020304" pitchFamily="18" charset="0"/>
              </a:rPr>
              <a:t>. </a:t>
            </a:r>
          </a:p>
          <a:p>
            <a:pPr marL="44450" indent="0" algn="just" eaLnBrk="1" hangingPunct="1">
              <a:spcAft>
                <a:spcPct val="0"/>
              </a:spcAft>
              <a:buFont typeface="Georgia" panose="02040502050405020303" pitchFamily="18" charset="0"/>
              <a:buNone/>
            </a:pPr>
            <a:endParaRPr lang="en-US" altLang="ru-RU" sz="3200" b="1" dirty="0" smtClean="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Содержимое 2"/>
          <p:cNvSpPr>
            <a:spLocks noGrp="1"/>
          </p:cNvSpPr>
          <p:nvPr>
            <p:ph sz="quarter" idx="13"/>
          </p:nvPr>
        </p:nvSpPr>
        <p:spPr>
          <a:xfrm>
            <a:off x="0" y="404813"/>
            <a:ext cx="9144000" cy="6453187"/>
          </a:xfrm>
        </p:spPr>
        <p:txBody>
          <a:bodyPr/>
          <a:lstStyle/>
          <a:p>
            <a:pPr marL="44450" indent="0" algn="just" eaLnBrk="1" hangingPunct="1">
              <a:spcAft>
                <a:spcPct val="0"/>
              </a:spcAft>
              <a:buFont typeface="Georgia" panose="02040502050405020303" pitchFamily="18" charset="0"/>
              <a:buNone/>
            </a:pPr>
            <a:r>
              <a:rPr lang="en-US" altLang="ru-RU" sz="3200" b="1" smtClean="0">
                <a:solidFill>
                  <a:srgbClr val="C00000"/>
                </a:solidFill>
                <a:latin typeface="Times New Roman" panose="02020603050405020304" pitchFamily="18" charset="0"/>
                <a:cs typeface="Times New Roman" panose="02020603050405020304" pitchFamily="18" charset="0"/>
              </a:rPr>
              <a:t>	Yunon tarixchisi </a:t>
            </a:r>
            <a:r>
              <a:rPr lang="en-US" altLang="ru-RU" sz="3200" b="1" smtClean="0">
                <a:solidFill>
                  <a:srgbClr val="7030A0"/>
                </a:solidFill>
                <a:latin typeface="Times New Roman" panose="02020603050405020304" pitchFamily="18" charset="0"/>
                <a:cs typeface="Times New Roman" panose="02020603050405020304" pitchFamily="18" charset="0"/>
              </a:rPr>
              <a:t>Polien</a:t>
            </a:r>
            <a:r>
              <a:rPr lang="en-US" altLang="ru-RU" sz="3200" b="1" smtClean="0">
                <a:solidFill>
                  <a:srgbClr val="C00000"/>
                </a:solidFill>
                <a:latin typeface="Times New Roman" panose="02020603050405020304" pitchFamily="18" charset="0"/>
                <a:cs typeface="Times New Roman" panose="02020603050405020304" pitchFamily="18" charset="0"/>
              </a:rPr>
              <a:t> o’zining </a:t>
            </a:r>
            <a:r>
              <a:rPr lang="en-US" altLang="ru-RU" sz="3200" b="1" smtClean="0">
                <a:solidFill>
                  <a:srgbClr val="7030A0"/>
                </a:solidFill>
                <a:latin typeface="Times New Roman" panose="02020603050405020304" pitchFamily="18" charset="0"/>
                <a:cs typeface="Times New Roman" panose="02020603050405020304" pitchFamily="18" charset="0"/>
              </a:rPr>
              <a:t>“Harbiy hiylalar”</a:t>
            </a:r>
            <a:r>
              <a:rPr lang="en-US" altLang="ru-RU" sz="3200" b="1" smtClean="0">
                <a:solidFill>
                  <a:srgbClr val="C00000"/>
                </a:solidFill>
                <a:latin typeface="Times New Roman" panose="02020603050405020304" pitchFamily="18" charset="0"/>
                <a:cs typeface="Times New Roman" panose="02020603050405020304" pitchFamily="18" charset="0"/>
              </a:rPr>
              <a:t> asarida Ahomoniylar hukmronligiga qarshi ozodlik va erk uchun kurashgan xalq qahramoni </a:t>
            </a:r>
            <a:r>
              <a:rPr lang="en-US" altLang="ru-RU" sz="3200" b="1" smtClean="0">
                <a:solidFill>
                  <a:srgbClr val="7030A0"/>
                </a:solidFill>
                <a:latin typeface="Times New Roman" panose="02020603050405020304" pitchFamily="18" charset="0"/>
                <a:cs typeface="Times New Roman" panose="02020603050405020304" pitchFamily="18" charset="0"/>
              </a:rPr>
              <a:t>Shiroq </a:t>
            </a:r>
            <a:r>
              <a:rPr lang="en-US" altLang="ru-RU" sz="3200" b="1" smtClean="0">
                <a:solidFill>
                  <a:srgbClr val="C00000"/>
                </a:solidFill>
                <a:latin typeface="Times New Roman" panose="02020603050405020304" pitchFamily="18" charset="0"/>
                <a:cs typeface="Times New Roman" panose="02020603050405020304" pitchFamily="18" charset="0"/>
              </a:rPr>
              <a:t>afsonasini keltirib o’tadi. </a:t>
            </a:r>
          </a:p>
          <a:p>
            <a:pPr marL="44450" indent="0" algn="just" eaLnBrk="1" hangingPunct="1">
              <a:spcAft>
                <a:spcPct val="0"/>
              </a:spcAft>
              <a:buFont typeface="Georgia" panose="02040502050405020303" pitchFamily="18" charset="0"/>
              <a:buNone/>
            </a:pPr>
            <a:endParaRPr lang="en-US" altLang="ru-RU" sz="3200" b="1" smtClean="0">
              <a:solidFill>
                <a:srgbClr val="C00000"/>
              </a:solidFill>
              <a:latin typeface="Times New Roman" panose="02020603050405020304" pitchFamily="18" charset="0"/>
              <a:cs typeface="Times New Roman" panose="02020603050405020304" pitchFamily="18" charset="0"/>
            </a:endParaRPr>
          </a:p>
          <a:p>
            <a:pPr marL="44450" indent="0" algn="just" eaLnBrk="1" hangingPunct="1">
              <a:spcAft>
                <a:spcPct val="0"/>
              </a:spcAft>
              <a:buFont typeface="Georgia" panose="02040502050405020303" pitchFamily="18" charset="0"/>
              <a:buNone/>
            </a:pPr>
            <a:r>
              <a:rPr lang="en-US" altLang="ru-RU" sz="3200" b="1" smtClean="0">
                <a:solidFill>
                  <a:srgbClr val="C00000"/>
                </a:solidFill>
                <a:latin typeface="Times New Roman" panose="02020603050405020304" pitchFamily="18" charset="0"/>
                <a:cs typeface="Times New Roman" panose="02020603050405020304" pitchFamily="18" charset="0"/>
              </a:rPr>
              <a:t>Bu quzg’alonlardan so’ng Doro I qator islohotlar o’tkazishga majbur bo’lgan. Ulardan biri mamlakatni harbiy–ma’muriy o’lkalarga – </a:t>
            </a:r>
            <a:r>
              <a:rPr lang="en-US" altLang="ru-RU" sz="3200" b="1" smtClean="0">
                <a:solidFill>
                  <a:srgbClr val="7030A0"/>
                </a:solidFill>
                <a:latin typeface="Times New Roman" panose="02020603050405020304" pitchFamily="18" charset="0"/>
                <a:cs typeface="Times New Roman" panose="02020603050405020304" pitchFamily="18" charset="0"/>
              </a:rPr>
              <a:t>satrapliklar</a:t>
            </a:r>
            <a:r>
              <a:rPr lang="en-US" altLang="ru-RU" sz="3200" b="1" smtClean="0">
                <a:solidFill>
                  <a:srgbClr val="C00000"/>
                </a:solidFill>
                <a:latin typeface="Times New Roman" panose="02020603050405020304" pitchFamily="18" charset="0"/>
                <a:cs typeface="Times New Roman" panose="02020603050405020304" pitchFamily="18" charset="0"/>
              </a:rPr>
              <a:t>ga bo’lib idora qila boshlaydi.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Подзаголовок 2"/>
          <p:cNvSpPr>
            <a:spLocks noGrp="1"/>
          </p:cNvSpPr>
          <p:nvPr>
            <p:ph type="subTitle" idx="1"/>
          </p:nvPr>
        </p:nvSpPr>
        <p:spPr>
          <a:xfrm>
            <a:off x="19050" y="1052513"/>
            <a:ext cx="9144000" cy="5013325"/>
          </a:xfrm>
        </p:spPr>
        <p:txBody>
          <a:bodyPr/>
          <a:lstStyle/>
          <a:p>
            <a:pPr algn="just" eaLnBrk="1" hangingPunct="1"/>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Forslar</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dastlab</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Eronning</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janubida</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yashaganlar</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So’ngra</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butun</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Eron</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hududini</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egallaganlar</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Forsiylar</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rgbClr val="0033CC"/>
                </a:solidFill>
                <a:latin typeface="Times New Roman" panose="02020603050405020304" pitchFamily="18" charset="0"/>
                <a:cs typeface="Times New Roman" panose="02020603050405020304" pitchFamily="18" charset="0"/>
              </a:rPr>
              <a:t>Avesto”da</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i="1" dirty="0" err="1" smtClean="0">
                <a:solidFill>
                  <a:srgbClr val="C00000"/>
                </a:solidFill>
                <a:latin typeface="Times New Roman" panose="02020603050405020304" pitchFamily="18" charset="0"/>
                <a:cs typeface="Times New Roman" panose="02020603050405020304" pitchFamily="18" charset="0"/>
              </a:rPr>
              <a:t>azadlar</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nomi</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bilan</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tilga</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olinadi</a:t>
            </a:r>
            <a:r>
              <a:rPr lang="en-US" altLang="ru-RU" sz="3200" b="1" dirty="0" smtClean="0">
                <a:solidFill>
                  <a:schemeClr val="tx1"/>
                </a:solidFill>
                <a:latin typeface="Times New Roman" panose="02020603050405020304" pitchFamily="18" charset="0"/>
                <a:cs typeface="Times New Roman" panose="02020603050405020304" pitchFamily="18" charset="0"/>
              </a:rPr>
              <a:t>. </a:t>
            </a:r>
          </a:p>
          <a:p>
            <a:pPr algn="just" eaLnBrk="1" hangingPunct="1"/>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A.Asqarovning</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ta’kidlashicha</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qadim</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zamonda</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Eronning</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forslar</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egallagan</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janubiy</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hududi</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rgbClr val="0033CC"/>
                </a:solidFill>
                <a:latin typeface="Times New Roman" panose="02020603050405020304" pitchFamily="18" charset="0"/>
                <a:cs typeface="Times New Roman" panose="02020603050405020304" pitchFamily="18" charset="0"/>
              </a:rPr>
              <a:t>shumerlar</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tomonidan</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smtClean="0">
                <a:solidFill>
                  <a:srgbClr val="C00000"/>
                </a:solidFill>
                <a:latin typeface="Times New Roman" panose="02020603050405020304" pitchFamily="18" charset="0"/>
                <a:cs typeface="Times New Roman" panose="02020603050405020304" pitchFamily="18" charset="0"/>
              </a:rPr>
              <a:t>“</a:t>
            </a:r>
            <a:r>
              <a:rPr lang="en-US" altLang="ru-RU" sz="3200" b="1" dirty="0" err="1" smtClean="0">
                <a:solidFill>
                  <a:srgbClr val="C00000"/>
                </a:solidFill>
                <a:latin typeface="Times New Roman" panose="02020603050405020304" pitchFamily="18" charset="0"/>
                <a:cs typeface="Times New Roman" panose="02020603050405020304" pitchFamily="18" charset="0"/>
              </a:rPr>
              <a:t>Nim</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baland</a:t>
            </a:r>
            <a:r>
              <a:rPr lang="en-US" altLang="ru-RU" sz="3200" b="1" dirty="0" smtClean="0">
                <a:solidFill>
                  <a:srgbClr val="C00000"/>
                </a:solidFill>
                <a:latin typeface="Times New Roman" panose="02020603050405020304" pitchFamily="18" charset="0"/>
                <a:cs typeface="Times New Roman" panose="02020603050405020304" pitchFamily="18" charset="0"/>
              </a:rPr>
              <a:t>) </a:t>
            </a:r>
            <a:r>
              <a:rPr lang="en-US" altLang="ru-RU" sz="3200" b="1" dirty="0" smtClean="0">
                <a:solidFill>
                  <a:schemeClr val="tx1"/>
                </a:solidFill>
                <a:latin typeface="Times New Roman" panose="02020603050405020304" pitchFamily="18" charset="0"/>
                <a:cs typeface="Times New Roman" panose="02020603050405020304" pitchFamily="18" charset="0"/>
              </a:rPr>
              <a:t>deb </a:t>
            </a:r>
            <a:r>
              <a:rPr lang="en-US" altLang="ru-RU" sz="3200" b="1" dirty="0" err="1" smtClean="0">
                <a:solidFill>
                  <a:schemeClr val="tx1"/>
                </a:solidFill>
                <a:latin typeface="Times New Roman" panose="02020603050405020304" pitchFamily="18" charset="0"/>
                <a:cs typeface="Times New Roman" panose="02020603050405020304" pitchFamily="18" charset="0"/>
              </a:rPr>
              <a:t>yuritilgan</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rgbClr val="0033CC"/>
                </a:solidFill>
                <a:latin typeface="Times New Roman" panose="02020603050405020304" pitchFamily="18" charset="0"/>
                <a:cs typeface="Times New Roman" panose="02020603050405020304" pitchFamily="18" charset="0"/>
              </a:rPr>
              <a:t>Akkadlar</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esa</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chemeClr val="tx1"/>
                </a:solidFill>
                <a:latin typeface="Times New Roman" panose="02020603050405020304" pitchFamily="18" charset="0"/>
                <a:cs typeface="Times New Roman" panose="02020603050405020304" pitchFamily="18" charset="0"/>
              </a:rPr>
              <a:t>uni</a:t>
            </a:r>
            <a:r>
              <a:rPr lang="en-US" altLang="ru-RU" sz="3200" b="1" dirty="0" smtClean="0">
                <a:solidFill>
                  <a:schemeClr val="tx1"/>
                </a:solidFill>
                <a:latin typeface="Times New Roman" panose="02020603050405020304" pitchFamily="18" charset="0"/>
                <a:cs typeface="Times New Roman" panose="02020603050405020304" pitchFamily="18" charset="0"/>
              </a:rPr>
              <a:t> “</a:t>
            </a:r>
            <a:r>
              <a:rPr lang="en-US" altLang="ru-RU" sz="3200" b="1" dirty="0" err="1" smtClean="0">
                <a:solidFill>
                  <a:srgbClr val="C00000"/>
                </a:solidFill>
                <a:latin typeface="Times New Roman" panose="02020603050405020304" pitchFamily="18" charset="0"/>
                <a:cs typeface="Times New Roman" panose="02020603050405020304" pitchFamily="18" charset="0"/>
              </a:rPr>
              <a:t>Elamtu</a:t>
            </a:r>
            <a:r>
              <a:rPr lang="en-US" altLang="ru-RU" sz="3200" b="1" dirty="0" smtClean="0">
                <a:solidFill>
                  <a:schemeClr val="tx1"/>
                </a:solidFill>
                <a:latin typeface="Times New Roman" panose="02020603050405020304" pitchFamily="18" charset="0"/>
                <a:cs typeface="Times New Roman" panose="02020603050405020304" pitchFamily="18" charset="0"/>
              </a:rPr>
              <a:t>” deb </a:t>
            </a:r>
            <a:r>
              <a:rPr lang="en-US" altLang="ru-RU" sz="3200" b="1" dirty="0" err="1" smtClean="0">
                <a:solidFill>
                  <a:schemeClr val="tx1"/>
                </a:solidFill>
                <a:latin typeface="Times New Roman" panose="02020603050405020304" pitchFamily="18" charset="0"/>
                <a:cs typeface="Times New Roman" panose="02020603050405020304" pitchFamily="18" charset="0"/>
              </a:rPr>
              <a:t>ataganlar</a:t>
            </a:r>
            <a:r>
              <a:rPr lang="en-US" altLang="ru-RU" sz="3200" b="1" dirty="0" smtClean="0">
                <a:solidFill>
                  <a:schemeClr val="tx1"/>
                </a:solidFill>
                <a:latin typeface="Times New Roman" panose="02020603050405020304" pitchFamily="18" charset="0"/>
                <a:cs typeface="Times New Roman" panose="02020603050405020304" pitchFamily="18" charset="0"/>
              </a:rPr>
              <a:t>. </a:t>
            </a:r>
            <a:endParaRPr lang="uz-Cyrl-UZ" altLang="ru-RU" sz="3200" b="1" dirty="0" smtClean="0">
              <a:solidFill>
                <a:schemeClr val="tx1"/>
              </a:solidFill>
              <a:latin typeface="Times New Roman" panose="02020603050405020304" pitchFamily="18" charset="0"/>
              <a:cs typeface="Times New Roman" panose="02020603050405020304" pitchFamily="18" charset="0"/>
            </a:endParaRPr>
          </a:p>
        </p:txBody>
      </p:sp>
      <p:sp>
        <p:nvSpPr>
          <p:cNvPr id="2" name="Заголовок 1"/>
          <p:cNvSpPr>
            <a:spLocks noGrp="1"/>
          </p:cNvSpPr>
          <p:nvPr>
            <p:ph type="ctrTitle"/>
          </p:nvPr>
        </p:nvSpPr>
        <p:spPr>
          <a:xfrm>
            <a:off x="0" y="116632"/>
            <a:ext cx="9144000" cy="864096"/>
          </a:xfrm>
        </p:spPr>
        <p:txBody>
          <a:bodyPr/>
          <a:lstStyle/>
          <a:p>
            <a:pPr marL="182880" indent="0" algn="ctr" eaLnBrk="1" fontAlgn="auto" hangingPunct="1">
              <a:spcAft>
                <a:spcPts val="0"/>
              </a:spcAft>
              <a:buClr>
                <a:schemeClr val="accent6">
                  <a:lumMod val="75000"/>
                </a:schemeClr>
              </a:buClr>
              <a:buFont typeface="Georgia" panose="02040502050405020303" pitchFamily="18" charset="0"/>
              <a:buNone/>
              <a:defRPr/>
            </a:pPr>
            <a:r>
              <a:rPr lang="uz-Cyrl-UZ" sz="3200" dirty="0">
                <a:solidFill>
                  <a:srgbClr val="FF0000"/>
                </a:solidFill>
                <a:latin typeface="Times New Roman" pitchFamily="18" charset="0"/>
                <a:cs typeface="Times New Roman" pitchFamily="18" charset="0"/>
              </a:rPr>
              <a:t>Аҳомонийлар давлатига умумий тавсиф</a:t>
            </a:r>
            <a:endParaRPr lang="ru-RU" sz="32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0"/>
            <a:ext cx="8229600" cy="714375"/>
          </a:xfrm>
        </p:spPr>
        <p:txBody>
          <a:bodyPr>
            <a:normAutofit fontScale="90000"/>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dirty="0" smtClean="0"/>
              <a:t>Сатраплар</a:t>
            </a:r>
            <a:endParaRPr lang="ru-RU" dirty="0"/>
          </a:p>
        </p:txBody>
      </p:sp>
      <p:sp>
        <p:nvSpPr>
          <p:cNvPr id="3" name="Содержимое 2"/>
          <p:cNvSpPr>
            <a:spLocks noGrp="1"/>
          </p:cNvSpPr>
          <p:nvPr>
            <p:ph sz="quarter" idx="13"/>
          </p:nvPr>
        </p:nvSpPr>
        <p:spPr>
          <a:xfrm>
            <a:off x="0" y="785813"/>
            <a:ext cx="9144000" cy="6072187"/>
          </a:xfrm>
        </p:spPr>
        <p:txBody>
          <a:bodyPr rtlCol="0">
            <a:normAutofit/>
          </a:bodyPr>
          <a:lstStyle/>
          <a:p>
            <a:pPr marL="45720" indent="0" algn="just" eaLnBrk="1" fontAlgn="auto" hangingPunct="1">
              <a:spcAft>
                <a:spcPts val="0"/>
              </a:spcAft>
              <a:buClr>
                <a:schemeClr val="accent6">
                  <a:lumMod val="75000"/>
                </a:schemeClr>
              </a:buClr>
              <a:buFont typeface="Georgia" panose="02040502050405020303" pitchFamily="18" charset="0"/>
              <a:buNone/>
              <a:defRPr/>
            </a:pPr>
            <a:r>
              <a:rPr lang="uz-Cyrl-UZ" sz="2800" b="1" dirty="0" smtClean="0">
                <a:solidFill>
                  <a:schemeClr val="tx1">
                    <a:lumMod val="75000"/>
                    <a:lumOff val="25000"/>
                  </a:schemeClr>
                </a:solidFill>
                <a:latin typeface="Times New Roman" pitchFamily="18" charset="0"/>
                <a:cs typeface="Times New Roman" pitchFamily="18" charset="0"/>
              </a:rPr>
              <a:t>«Тарих отаси»</a:t>
            </a:r>
            <a:r>
              <a:rPr lang="uz-Cyrl-UZ" sz="2800" dirty="0" smtClean="0">
                <a:solidFill>
                  <a:schemeClr val="tx1">
                    <a:lumMod val="75000"/>
                    <a:lumOff val="25000"/>
                  </a:schemeClr>
                </a:solidFill>
                <a:latin typeface="Times New Roman" pitchFamily="18" charset="0"/>
                <a:cs typeface="Times New Roman" pitchFamily="18" charset="0"/>
              </a:rPr>
              <a:t> қолдирган Аҳамонийлар империяси сатраплари рўйхатида энг яқин қўшни мамлакатлар бўлган </a:t>
            </a:r>
            <a:r>
              <a:rPr lang="uz-Cyrl-UZ" sz="2800" b="1" dirty="0" smtClean="0">
                <a:solidFill>
                  <a:srgbClr val="7030A0"/>
                </a:solidFill>
                <a:latin typeface="Times New Roman" pitchFamily="18" charset="0"/>
                <a:cs typeface="Times New Roman" pitchFamily="18" charset="0"/>
              </a:rPr>
              <a:t>Бақтрия ва Сўғдиёна </a:t>
            </a:r>
            <a:r>
              <a:rPr lang="uz-Cyrl-UZ" sz="2800" dirty="0" smtClean="0">
                <a:solidFill>
                  <a:schemeClr val="tx1">
                    <a:lumMod val="75000"/>
                    <a:lumOff val="25000"/>
                  </a:schemeClr>
                </a:solidFill>
                <a:latin typeface="Times New Roman" pitchFamily="18" charset="0"/>
                <a:cs typeface="Times New Roman" pitchFamily="18" charset="0"/>
              </a:rPr>
              <a:t>алоҳида сатрапликлар сифатида тилга олинади, яъни </a:t>
            </a:r>
            <a:r>
              <a:rPr lang="uz-Cyrl-UZ" sz="2800" b="1" dirty="0" smtClean="0">
                <a:solidFill>
                  <a:srgbClr val="7030A0"/>
                </a:solidFill>
                <a:latin typeface="Times New Roman" pitchFamily="18" charset="0"/>
                <a:cs typeface="Times New Roman" pitchFamily="18" charset="0"/>
              </a:rPr>
              <a:t>Бақтрия XII</a:t>
            </a:r>
            <a:r>
              <a:rPr lang="uz-Cyrl-UZ" sz="2800" dirty="0" smtClean="0">
                <a:solidFill>
                  <a:schemeClr val="tx1">
                    <a:lumMod val="75000"/>
                    <a:lumOff val="25000"/>
                  </a:schemeClr>
                </a:solidFill>
                <a:latin typeface="Times New Roman" pitchFamily="18" charset="0"/>
                <a:cs typeface="Times New Roman" pitchFamily="18" charset="0"/>
              </a:rPr>
              <a:t>, </a:t>
            </a:r>
            <a:r>
              <a:rPr lang="ru-RU" sz="2800" b="1" dirty="0" err="1" smtClean="0">
                <a:solidFill>
                  <a:srgbClr val="7030A0"/>
                </a:solidFill>
                <a:latin typeface="Times New Roman" pitchFamily="18" charset="0"/>
                <a:cs typeface="Times New Roman" pitchFamily="18" charset="0"/>
              </a:rPr>
              <a:t>саклар</a:t>
            </a:r>
            <a:r>
              <a:rPr lang="ru-RU" sz="2800" b="1" dirty="0" smtClean="0">
                <a:solidFill>
                  <a:srgbClr val="7030A0"/>
                </a:solidFill>
                <a:latin typeface="Times New Roman" pitchFamily="18" charset="0"/>
                <a:cs typeface="Times New Roman" pitchFamily="18" charset="0"/>
              </a:rPr>
              <a:t> </a:t>
            </a:r>
            <a:r>
              <a:rPr lang="en-US" sz="2800" b="1" dirty="0" smtClean="0">
                <a:solidFill>
                  <a:srgbClr val="7030A0"/>
                </a:solidFill>
                <a:latin typeface="Times New Roman" pitchFamily="18" charset="0"/>
                <a:cs typeface="Times New Roman" pitchFamily="18" charset="0"/>
              </a:rPr>
              <a:t>XV, </a:t>
            </a:r>
            <a:r>
              <a:rPr lang="uz-Cyrl-UZ" sz="2800" b="1" dirty="0" smtClean="0">
                <a:solidFill>
                  <a:srgbClr val="7030A0"/>
                </a:solidFill>
                <a:latin typeface="Times New Roman" pitchFamily="18" charset="0"/>
                <a:cs typeface="Times New Roman" pitchFamily="18" charset="0"/>
              </a:rPr>
              <a:t>Сўғдиёна эса Хоразм</a:t>
            </a:r>
            <a:r>
              <a:rPr lang="en-US" sz="2800" b="1" dirty="0" smtClean="0">
                <a:solidFill>
                  <a:srgbClr val="7030A0"/>
                </a:solidFill>
                <a:latin typeface="Times New Roman" pitchFamily="18" charset="0"/>
                <a:cs typeface="Times New Roman" pitchFamily="18" charset="0"/>
              </a:rPr>
              <a:t>, </a:t>
            </a:r>
            <a:r>
              <a:rPr lang="en-US" sz="2800" b="1" dirty="0" err="1" smtClean="0">
                <a:solidFill>
                  <a:srgbClr val="7030A0"/>
                </a:solidFill>
                <a:latin typeface="Times New Roman" pitchFamily="18" charset="0"/>
                <a:cs typeface="Times New Roman" pitchFamily="18" charset="0"/>
              </a:rPr>
              <a:t>Parfiya</a:t>
            </a:r>
            <a:r>
              <a:rPr lang="uz-Cyrl-UZ" sz="2800" dirty="0" smtClean="0">
                <a:solidFill>
                  <a:schemeClr val="tx1">
                    <a:lumMod val="75000"/>
                    <a:lumOff val="25000"/>
                  </a:schemeClr>
                </a:solidFill>
                <a:latin typeface="Times New Roman" pitchFamily="18" charset="0"/>
                <a:cs typeface="Times New Roman" pitchFamily="18" charset="0"/>
              </a:rPr>
              <a:t> билан бирга </a:t>
            </a:r>
            <a:r>
              <a:rPr lang="uz-Cyrl-UZ" sz="2800" b="1" dirty="0" smtClean="0">
                <a:solidFill>
                  <a:srgbClr val="7030A0"/>
                </a:solidFill>
                <a:latin typeface="Times New Roman" pitchFamily="18" charset="0"/>
                <a:cs typeface="Times New Roman" pitchFamily="18" charset="0"/>
              </a:rPr>
              <a:t>XVI сатраплик </a:t>
            </a:r>
            <a:r>
              <a:rPr lang="uz-Cyrl-UZ" sz="2800" dirty="0" smtClean="0">
                <a:solidFill>
                  <a:schemeClr val="tx1">
                    <a:lumMod val="75000"/>
                    <a:lumOff val="25000"/>
                  </a:schemeClr>
                </a:solidFill>
                <a:latin typeface="Times New Roman" pitchFamily="18" charset="0"/>
                <a:cs typeface="Times New Roman" pitchFamily="18" charset="0"/>
              </a:rPr>
              <a:t>сифатида талқин қилинади. Бу ҳақда тадқиқотчиларнинг турли хил фикрлари мавжуд. </a:t>
            </a:r>
            <a:r>
              <a:rPr lang="uz-Cyrl-UZ" sz="2800" b="1" i="1" dirty="0" smtClean="0">
                <a:solidFill>
                  <a:schemeClr val="tx1">
                    <a:lumMod val="75000"/>
                    <a:lumOff val="25000"/>
                  </a:schemeClr>
                </a:solidFill>
                <a:latin typeface="Times New Roman" pitchFamily="18" charset="0"/>
                <a:cs typeface="Times New Roman" pitchFamily="18" charset="0"/>
              </a:rPr>
              <a:t>В.В. Бартольд ва В.М. Массон </a:t>
            </a:r>
            <a:r>
              <a:rPr lang="uz-Cyrl-UZ" sz="2800" dirty="0" smtClean="0">
                <a:solidFill>
                  <a:schemeClr val="tx1">
                    <a:lumMod val="75000"/>
                    <a:lumOff val="25000"/>
                  </a:schemeClr>
                </a:solidFill>
                <a:latin typeface="Times New Roman" pitchFamily="18" charset="0"/>
                <a:cs typeface="Times New Roman" pitchFamily="18" charset="0"/>
              </a:rPr>
              <a:t>бу </a:t>
            </a:r>
            <a:r>
              <a:rPr lang="uz-Cyrl-UZ" sz="2800" b="1" i="1" dirty="0" smtClean="0">
                <a:solidFill>
                  <a:srgbClr val="0033CC"/>
                </a:solidFill>
                <a:latin typeface="Times New Roman" pitchFamily="18" charset="0"/>
                <a:cs typeface="Times New Roman" pitchFamily="18" charset="0"/>
              </a:rPr>
              <a:t>Геродотнинг хатоси </a:t>
            </a:r>
            <a:r>
              <a:rPr lang="uz-Cyrl-UZ" sz="2800" dirty="0" smtClean="0">
                <a:solidFill>
                  <a:schemeClr val="tx1">
                    <a:lumMod val="75000"/>
                    <a:lumOff val="25000"/>
                  </a:schemeClr>
                </a:solidFill>
                <a:latin typeface="Times New Roman" pitchFamily="18" charset="0"/>
                <a:cs typeface="Times New Roman" pitchFamily="18" charset="0"/>
              </a:rPr>
              <a:t>деган фикрда бўлсалар, бошқа тадқиқотчилар эса Доро I нинг </a:t>
            </a:r>
            <a:r>
              <a:rPr lang="uz-Cyrl-UZ" sz="2800" b="1" dirty="0" smtClean="0">
                <a:solidFill>
                  <a:srgbClr val="7030A0"/>
                </a:solidFill>
                <a:latin typeface="Times New Roman" pitchFamily="18" charset="0"/>
                <a:cs typeface="Times New Roman" pitchFamily="18" charset="0"/>
              </a:rPr>
              <a:t>Марғиёна, Бақтрия, Сўғдиёна</a:t>
            </a:r>
            <a:r>
              <a:rPr lang="uz-Cyrl-UZ" sz="2800" dirty="0" smtClean="0">
                <a:solidFill>
                  <a:schemeClr val="tx1">
                    <a:lumMod val="75000"/>
                    <a:lumOff val="25000"/>
                  </a:schemeClr>
                </a:solidFill>
                <a:latin typeface="Times New Roman" pitchFamily="18" charset="0"/>
                <a:cs typeface="Times New Roman" pitchFamily="18" charset="0"/>
              </a:rPr>
              <a:t>нинг иқтисодий ва ҳарбий мавқеини бўлиб қўйиш сиёсати натижасида </a:t>
            </a:r>
            <a:r>
              <a:rPr lang="uz-Cyrl-UZ" sz="2800" b="1" dirty="0" smtClean="0">
                <a:solidFill>
                  <a:srgbClr val="7030A0"/>
                </a:solidFill>
                <a:latin typeface="Times New Roman" pitchFamily="18" charset="0"/>
                <a:cs typeface="Times New Roman" pitchFamily="18" charset="0"/>
              </a:rPr>
              <a:t>Сўғдиёна XVI сатраплик </a:t>
            </a:r>
            <a:r>
              <a:rPr lang="uz-Cyrl-UZ" sz="2800" dirty="0" smtClean="0">
                <a:solidFill>
                  <a:schemeClr val="tx1">
                    <a:lumMod val="75000"/>
                    <a:lumOff val="25000"/>
                  </a:schemeClr>
                </a:solidFill>
                <a:latin typeface="Times New Roman" pitchFamily="18" charset="0"/>
                <a:cs typeface="Times New Roman" pitchFamily="18" charset="0"/>
              </a:rPr>
              <a:t>таркибига киритилган деган фикрда.</a:t>
            </a:r>
            <a:endParaRPr lang="ru-RU" sz="2800" dirty="0" smtClean="0">
              <a:solidFill>
                <a:schemeClr val="tx1">
                  <a:lumMod val="75000"/>
                  <a:lumOff val="25000"/>
                </a:schemeClr>
              </a:solidFill>
              <a:latin typeface="Times New Roman" pitchFamily="18" charset="0"/>
              <a:cs typeface="Times New Roman" pitchFamily="18" charset="0"/>
            </a:endParaRPr>
          </a:p>
          <a:p>
            <a:pPr indent="-182880" eaLnBrk="1" fontAlgn="auto" hangingPunct="1">
              <a:spcAft>
                <a:spcPts val="0"/>
              </a:spcAft>
              <a:buClr>
                <a:schemeClr val="accent6">
                  <a:lumMod val="75000"/>
                </a:schemeClr>
              </a:buClr>
              <a:buFont typeface="Arial" pitchFamily="34" charset="0"/>
              <a:buChar char="•"/>
              <a:defRPr/>
            </a:pPr>
            <a:endParaRPr lang="ru-RU" sz="2800" dirty="0">
              <a:solidFill>
                <a:schemeClr val="tx1">
                  <a:lumMod val="75000"/>
                  <a:lumOff val="25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0" y="0"/>
            <a:ext cx="9144000" cy="785813"/>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3600" dirty="0" smtClean="0">
                <a:latin typeface="Times New Roman" pitchFamily="18" charset="0"/>
                <a:cs typeface="Times New Roman" pitchFamily="18" charset="0"/>
              </a:rPr>
              <a:t>Солиқ тизими</a:t>
            </a:r>
            <a:endParaRPr lang="ru-RU" sz="3600" dirty="0" smtClean="0">
              <a:latin typeface="Times New Roman" pitchFamily="18" charset="0"/>
              <a:cs typeface="Times New Roman" pitchFamily="18" charset="0"/>
            </a:endParaRPr>
          </a:p>
        </p:txBody>
      </p:sp>
      <p:sp>
        <p:nvSpPr>
          <p:cNvPr id="34819" name="Содержимое 2"/>
          <p:cNvSpPr>
            <a:spLocks noGrp="1"/>
          </p:cNvSpPr>
          <p:nvPr>
            <p:ph sz="quarter" idx="13"/>
          </p:nvPr>
        </p:nvSpPr>
        <p:spPr>
          <a:xfrm>
            <a:off x="0" y="785813"/>
            <a:ext cx="9144000" cy="6072187"/>
          </a:xfrm>
        </p:spPr>
        <p:txBody>
          <a:bodyPr/>
          <a:lstStyle/>
          <a:p>
            <a:pPr algn="just" eaLnBrk="1" hangingPunct="1">
              <a:spcAft>
                <a:spcPct val="0"/>
              </a:spcAft>
              <a:buFont typeface="Arial" panose="020B0604020202020204" pitchFamily="34" charset="0"/>
              <a:buChar char="•"/>
            </a:pPr>
            <a:r>
              <a:rPr lang="uz-Cyrl-UZ" altLang="ru-RU" sz="2800" dirty="0" smtClean="0">
                <a:solidFill>
                  <a:srgbClr val="C00000"/>
                </a:solidFill>
                <a:latin typeface="Times New Roman" panose="02020603050405020304" pitchFamily="18" charset="0"/>
                <a:cs typeface="Times New Roman" panose="02020603050405020304" pitchFamily="18" charset="0"/>
              </a:rPr>
              <a:t>Аҳамонийлар империяси таркибига кирган </a:t>
            </a:r>
            <a:r>
              <a:rPr lang="uz-Cyrl-UZ" altLang="ru-RU" sz="2800" b="1" dirty="0" smtClean="0">
                <a:solidFill>
                  <a:srgbClr val="C00000"/>
                </a:solidFill>
                <a:latin typeface="Times New Roman" panose="02020603050405020304" pitchFamily="18" charset="0"/>
                <a:cs typeface="Times New Roman" panose="02020603050405020304" pitchFamily="18" charset="0"/>
              </a:rPr>
              <a:t>21 та сатраплик</a:t>
            </a:r>
            <a:r>
              <a:rPr lang="uz-Cyrl-UZ" altLang="ru-RU" sz="2800" dirty="0" smtClean="0">
                <a:solidFill>
                  <a:srgbClr val="C00000"/>
                </a:solidFill>
                <a:latin typeface="Times New Roman" panose="02020603050405020304" pitchFamily="18" charset="0"/>
                <a:cs typeface="Times New Roman" panose="02020603050405020304" pitchFamily="18" charset="0"/>
              </a:rPr>
              <a:t>дан </a:t>
            </a:r>
            <a:r>
              <a:rPr lang="uz-Cyrl-UZ" altLang="ru-RU" sz="2800" b="1" dirty="0" smtClean="0">
                <a:solidFill>
                  <a:srgbClr val="7030A0"/>
                </a:solidFill>
                <a:latin typeface="Times New Roman" panose="02020603050405020304" pitchFamily="18" charset="0"/>
                <a:cs typeface="Times New Roman" panose="02020603050405020304" pitchFamily="18" charset="0"/>
              </a:rPr>
              <a:t>учтаси</a:t>
            </a:r>
            <a:r>
              <a:rPr lang="uz-Cyrl-UZ" altLang="ru-RU" sz="2800" dirty="0" smtClean="0">
                <a:solidFill>
                  <a:srgbClr val="C00000"/>
                </a:solidFill>
                <a:latin typeface="Times New Roman" panose="02020603050405020304" pitchFamily="18" charset="0"/>
                <a:cs typeface="Times New Roman" panose="02020603050405020304" pitchFamily="18" charset="0"/>
              </a:rPr>
              <a:t> бевосита Ўрта Осиё ҳудудларига тўғри келади. Ҳар бир сатраплик маълум </a:t>
            </a:r>
            <a:r>
              <a:rPr lang="uz-Cyrl-UZ" altLang="ru-RU" sz="2800" b="1" dirty="0" smtClean="0">
                <a:solidFill>
                  <a:srgbClr val="7030A0"/>
                </a:solidFill>
                <a:latin typeface="Times New Roman" panose="02020603050405020304" pitchFamily="18" charset="0"/>
                <a:cs typeface="Times New Roman" panose="02020603050405020304" pitchFamily="18" charset="0"/>
              </a:rPr>
              <a:t>талант </a:t>
            </a:r>
            <a:r>
              <a:rPr lang="uz-Cyrl-UZ" altLang="ru-RU" sz="2800" dirty="0" smtClean="0">
                <a:solidFill>
                  <a:srgbClr val="C00000"/>
                </a:solidFill>
                <a:latin typeface="Times New Roman" panose="02020603050405020304" pitchFamily="18" charset="0"/>
                <a:cs typeface="Times New Roman" panose="02020603050405020304" pitchFamily="18" charset="0"/>
              </a:rPr>
              <a:t>(оғирлик ўлчов бирлиги) миқдорида тўлов тўлаган. 1 талант </a:t>
            </a:r>
            <a:r>
              <a:rPr lang="uz-Cyrl-UZ" altLang="ru-RU" sz="2800" b="1" dirty="0" smtClean="0">
                <a:solidFill>
                  <a:srgbClr val="7030A0"/>
                </a:solidFill>
                <a:latin typeface="Times New Roman" panose="02020603050405020304" pitchFamily="18" charset="0"/>
                <a:cs typeface="Times New Roman" panose="02020603050405020304" pitchFamily="18" charset="0"/>
              </a:rPr>
              <a:t>25, 92 кг.га </a:t>
            </a:r>
            <a:r>
              <a:rPr lang="uz-Cyrl-UZ" altLang="ru-RU" sz="2800" dirty="0" smtClean="0">
                <a:solidFill>
                  <a:srgbClr val="C00000"/>
                </a:solidFill>
                <a:latin typeface="Times New Roman" panose="02020603050405020304" pitchFamily="18" charset="0"/>
                <a:cs typeface="Times New Roman" panose="02020603050405020304" pitchFamily="18" charset="0"/>
              </a:rPr>
              <a:t>тўғри келади. Шундан </a:t>
            </a:r>
            <a:r>
              <a:rPr lang="uz-Cyrl-UZ" altLang="ru-RU" sz="2800" b="1" dirty="0" smtClean="0">
                <a:solidFill>
                  <a:srgbClr val="7030A0"/>
                </a:solidFill>
                <a:latin typeface="Times New Roman" panose="02020603050405020304" pitchFamily="18" charset="0"/>
                <a:cs typeface="Times New Roman" panose="02020603050405020304" pitchFamily="18" charset="0"/>
              </a:rPr>
              <a:t>Бақтрия 360 талант кумуш (8972 кг),</a:t>
            </a:r>
            <a:r>
              <a:rPr lang="uz-Cyrl-UZ" altLang="ru-RU" sz="2800" dirty="0" smtClean="0">
                <a:solidFill>
                  <a:srgbClr val="C00000"/>
                </a:solidFill>
                <a:latin typeface="Times New Roman" panose="02020603050405020304" pitchFamily="18" charset="0"/>
                <a:cs typeface="Times New Roman" panose="02020603050405020304" pitchFamily="18" charset="0"/>
              </a:rPr>
              <a:t> </a:t>
            </a:r>
            <a:r>
              <a:rPr lang="uz-Cyrl-UZ" altLang="ru-RU" sz="2800" b="1" dirty="0" smtClean="0">
                <a:solidFill>
                  <a:srgbClr val="7030A0"/>
                </a:solidFill>
                <a:latin typeface="Times New Roman" panose="02020603050405020304" pitchFamily="18" charset="0"/>
                <a:cs typeface="Times New Roman" panose="02020603050405020304" pitchFamily="18" charset="0"/>
              </a:rPr>
              <a:t>Харайва (Парфия, Сўғд) 300 талант (7776 кг), саклар 250 талант (6230 кг) кумуш</a:t>
            </a:r>
            <a:r>
              <a:rPr lang="uz-Cyrl-UZ" altLang="ru-RU" sz="2800" dirty="0" smtClean="0">
                <a:solidFill>
                  <a:srgbClr val="C00000"/>
                </a:solidFill>
                <a:latin typeface="Times New Roman" panose="02020603050405020304" pitchFamily="18" charset="0"/>
                <a:cs typeface="Times New Roman" panose="02020603050405020304" pitchFamily="18" charset="0"/>
              </a:rPr>
              <a:t> солиқ тўлаган. Бу ҳаммаси бўлиб </a:t>
            </a:r>
            <a:r>
              <a:rPr lang="uz-Cyrl-UZ" altLang="ru-RU" sz="2800" b="1" dirty="0" smtClean="0">
                <a:solidFill>
                  <a:srgbClr val="7030A0"/>
                </a:solidFill>
                <a:latin typeface="Times New Roman" panose="02020603050405020304" pitchFamily="18" charset="0"/>
                <a:cs typeface="Times New Roman" panose="02020603050405020304" pitchFamily="18" charset="0"/>
              </a:rPr>
              <a:t>9</a:t>
            </a:r>
            <a:r>
              <a:rPr lang="en-US" altLang="ru-RU" sz="2800" b="1" dirty="0" smtClean="0">
                <a:solidFill>
                  <a:srgbClr val="7030A0"/>
                </a:solidFill>
                <a:latin typeface="Times New Roman" panose="02020603050405020304" pitchFamily="18" charset="0"/>
                <a:cs typeface="Times New Roman" panose="02020603050405020304" pitchFamily="18" charset="0"/>
              </a:rPr>
              <a:t>7</a:t>
            </a:r>
            <a:r>
              <a:rPr lang="uz-Cyrl-UZ" altLang="ru-RU" sz="2800" b="1" dirty="0" smtClean="0">
                <a:solidFill>
                  <a:srgbClr val="7030A0"/>
                </a:solidFill>
                <a:latin typeface="Times New Roman" panose="02020603050405020304" pitchFamily="18" charset="0"/>
                <a:cs typeface="Times New Roman" panose="02020603050405020304" pitchFamily="18" charset="0"/>
              </a:rPr>
              <a:t>0 талант, яъни 2</a:t>
            </a:r>
            <a:r>
              <a:rPr lang="en-US" altLang="ru-RU" sz="2800" b="1" dirty="0" smtClean="0">
                <a:solidFill>
                  <a:srgbClr val="7030A0"/>
                </a:solidFill>
                <a:latin typeface="Times New Roman" panose="02020603050405020304" pitchFamily="18" charset="0"/>
                <a:cs typeface="Times New Roman" panose="02020603050405020304" pitchFamily="18" charset="0"/>
              </a:rPr>
              <a:t>5</a:t>
            </a:r>
            <a:r>
              <a:rPr lang="uz-Cyrl-UZ" altLang="ru-RU" sz="2800" b="1" dirty="0" smtClean="0">
                <a:solidFill>
                  <a:srgbClr val="7030A0"/>
                </a:solidFill>
                <a:latin typeface="Times New Roman" panose="02020603050405020304" pitchFamily="18" charset="0"/>
                <a:cs typeface="Times New Roman" panose="02020603050405020304" pitchFamily="18" charset="0"/>
              </a:rPr>
              <a:t> тонна кумуш</a:t>
            </a:r>
            <a:r>
              <a:rPr lang="uz-Cyrl-UZ" altLang="ru-RU" sz="2800" dirty="0" smtClean="0">
                <a:solidFill>
                  <a:srgbClr val="C00000"/>
                </a:solidFill>
                <a:latin typeface="Times New Roman" panose="02020603050405020304" pitchFamily="18" charset="0"/>
                <a:cs typeface="Times New Roman" panose="02020603050405020304" pitchFamily="18" charset="0"/>
              </a:rPr>
              <a:t> миқдоридаги бойликка тўғри келади. Доронинг қурдирган саройини безашда </a:t>
            </a:r>
            <a:r>
              <a:rPr lang="uz-Cyrl-UZ" altLang="ru-RU" sz="2800" b="1" i="1" u="sng" dirty="0" smtClean="0">
                <a:solidFill>
                  <a:srgbClr val="7030A0"/>
                </a:solidFill>
                <a:latin typeface="Times New Roman" panose="02020603050405020304" pitchFamily="18" charset="0"/>
                <a:cs typeface="Times New Roman" panose="02020603050405020304" pitchFamily="18" charset="0"/>
              </a:rPr>
              <a:t>Бақтриядан олтин, Сўғдиёнадан лапис, сердолик, Хоразмдан гавҳар </a:t>
            </a:r>
            <a:r>
              <a:rPr lang="uz-Cyrl-UZ" altLang="ru-RU" sz="2800" dirty="0" smtClean="0">
                <a:solidFill>
                  <a:srgbClr val="C00000"/>
                </a:solidFill>
                <a:latin typeface="Times New Roman" panose="02020603050405020304" pitchFamily="18" charset="0"/>
                <a:cs typeface="Times New Roman" panose="02020603050405020304" pitchFamily="18" charset="0"/>
              </a:rPr>
              <a:t>олиб кетилганлиги тўғрисида маълумотлар бор.</a:t>
            </a:r>
            <a:endParaRPr lang="ru-RU" altLang="ru-RU" sz="2800" dirty="0" smtClean="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0" y="0"/>
            <a:ext cx="9144000" cy="785813"/>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3600" dirty="0" smtClean="0">
                <a:latin typeface="Times New Roman" pitchFamily="18" charset="0"/>
                <a:cs typeface="Times New Roman" pitchFamily="18" charset="0"/>
              </a:rPr>
              <a:t>Солиқ тизими</a:t>
            </a:r>
            <a:endParaRPr lang="ru-RU" sz="3600" dirty="0" smtClean="0">
              <a:latin typeface="Times New Roman" pitchFamily="18" charset="0"/>
              <a:cs typeface="Times New Roman" pitchFamily="18" charset="0"/>
            </a:endParaRPr>
          </a:p>
        </p:txBody>
      </p:sp>
      <p:sp>
        <p:nvSpPr>
          <p:cNvPr id="34819" name="Содержимое 2"/>
          <p:cNvSpPr>
            <a:spLocks noGrp="1"/>
          </p:cNvSpPr>
          <p:nvPr>
            <p:ph sz="quarter" idx="13"/>
          </p:nvPr>
        </p:nvSpPr>
        <p:spPr>
          <a:xfrm>
            <a:off x="0" y="785813"/>
            <a:ext cx="9144000" cy="6072187"/>
          </a:xfrm>
        </p:spPr>
        <p:txBody>
          <a:bodyPr/>
          <a:lstStyle/>
          <a:p>
            <a:pPr algn="just" eaLnBrk="1" hangingPunct="1">
              <a:spcAft>
                <a:spcPct val="0"/>
              </a:spcAft>
              <a:buFont typeface="Arial" panose="020B0604020202020204" pitchFamily="34" charset="0"/>
              <a:buChar char="•"/>
            </a:pPr>
            <a:r>
              <a:rPr lang="en-US" sz="3600" dirty="0">
                <a:latin typeface="Times New Roman"/>
                <a:ea typeface="Calibri"/>
              </a:rPr>
              <a:t>Mana </a:t>
            </a:r>
            <a:r>
              <a:rPr lang="en-US" sz="3600" dirty="0" err="1">
                <a:latin typeface="Times New Roman"/>
                <a:ea typeface="Calibri"/>
              </a:rPr>
              <a:t>shu</a:t>
            </a:r>
            <a:r>
              <a:rPr lang="en-US" sz="3600" dirty="0">
                <a:latin typeface="Times New Roman"/>
                <a:ea typeface="Calibri"/>
              </a:rPr>
              <a:t> </a:t>
            </a:r>
            <a:r>
              <a:rPr lang="en-US" sz="3600" dirty="0" err="1">
                <a:latin typeface="Times New Roman"/>
                <a:ea typeface="Calibri"/>
              </a:rPr>
              <a:t>tarzda</a:t>
            </a:r>
            <a:r>
              <a:rPr lang="en-US" sz="3600" dirty="0">
                <a:latin typeface="Times New Roman"/>
                <a:ea typeface="Calibri"/>
              </a:rPr>
              <a:t>, </a:t>
            </a:r>
            <a:r>
              <a:rPr lang="en-US" sz="3600" dirty="0" err="1">
                <a:latin typeface="Times New Roman"/>
                <a:ea typeface="Calibri"/>
              </a:rPr>
              <a:t>O</a:t>
            </a:r>
            <a:r>
              <a:rPr lang="en-US" sz="3600" dirty="0" err="1" smtClean="0">
                <a:latin typeface="Times New Roman"/>
                <a:ea typeface="Calibri"/>
              </a:rPr>
              <a:t>‘rta</a:t>
            </a:r>
            <a:r>
              <a:rPr lang="en-US" sz="3600" dirty="0" smtClean="0">
                <a:latin typeface="Times New Roman"/>
                <a:ea typeface="Calibri"/>
              </a:rPr>
              <a:t> </a:t>
            </a:r>
            <a:r>
              <a:rPr lang="en-US" sz="3600" dirty="0" err="1">
                <a:latin typeface="Times New Roman"/>
                <a:ea typeface="Calibri"/>
              </a:rPr>
              <a:t>Osiyoning</a:t>
            </a:r>
            <a:r>
              <a:rPr lang="en-US" sz="3600" dirty="0">
                <a:latin typeface="Times New Roman"/>
                <a:ea typeface="Calibri"/>
              </a:rPr>
              <a:t> </a:t>
            </a:r>
            <a:r>
              <a:rPr lang="en-US" sz="3600" dirty="0" err="1">
                <a:latin typeface="Times New Roman"/>
                <a:ea typeface="Calibri"/>
              </a:rPr>
              <a:t>barcha</a:t>
            </a:r>
            <a:r>
              <a:rPr lang="en-US" sz="3600" dirty="0">
                <a:latin typeface="Times New Roman"/>
                <a:ea typeface="Calibri"/>
              </a:rPr>
              <a:t> </a:t>
            </a:r>
            <a:r>
              <a:rPr lang="en-US" sz="3600" dirty="0" err="1">
                <a:latin typeface="Times New Roman"/>
                <a:ea typeface="Calibri"/>
              </a:rPr>
              <a:t>hududidan</a:t>
            </a:r>
            <a:r>
              <a:rPr lang="en-US" sz="3600" dirty="0">
                <a:latin typeface="Times New Roman"/>
                <a:ea typeface="Calibri"/>
              </a:rPr>
              <a:t> </a:t>
            </a:r>
            <a:r>
              <a:rPr lang="en-US" sz="3600" dirty="0" err="1">
                <a:latin typeface="Times New Roman"/>
                <a:ea typeface="Calibri"/>
              </a:rPr>
              <a:t>har</a:t>
            </a:r>
            <a:r>
              <a:rPr lang="en-US" sz="3600" dirty="0">
                <a:latin typeface="Times New Roman"/>
                <a:ea typeface="Calibri"/>
              </a:rPr>
              <a:t> </a:t>
            </a:r>
            <a:r>
              <a:rPr lang="en-US" sz="3600" dirty="0" err="1">
                <a:latin typeface="Times New Roman"/>
                <a:ea typeface="Calibri"/>
              </a:rPr>
              <a:t>yili</a:t>
            </a:r>
            <a:r>
              <a:rPr lang="en-US" sz="3600" dirty="0">
                <a:latin typeface="Times New Roman"/>
                <a:ea typeface="Calibri"/>
              </a:rPr>
              <a:t> </a:t>
            </a:r>
            <a:r>
              <a:rPr lang="en-US" sz="3600" b="1" dirty="0">
                <a:latin typeface="Times New Roman"/>
                <a:ea typeface="Calibri"/>
              </a:rPr>
              <a:t>970 </a:t>
            </a:r>
            <a:r>
              <a:rPr lang="en-US" sz="3600" b="1" dirty="0" err="1">
                <a:latin typeface="Times New Roman"/>
                <a:ea typeface="Calibri"/>
              </a:rPr>
              <a:t>talant</a:t>
            </a:r>
            <a:r>
              <a:rPr lang="en-US" sz="3600" b="1" dirty="0">
                <a:latin typeface="Times New Roman"/>
                <a:ea typeface="Calibri"/>
              </a:rPr>
              <a:t> </a:t>
            </a:r>
            <a:r>
              <a:rPr lang="en-US" sz="3600" b="1" dirty="0" err="1">
                <a:latin typeface="Times New Roman"/>
                <a:ea typeface="Calibri"/>
              </a:rPr>
              <a:t>soliq</a:t>
            </a:r>
            <a:r>
              <a:rPr lang="en-US" sz="3600" b="1" dirty="0">
                <a:latin typeface="Times New Roman"/>
                <a:ea typeface="Calibri"/>
              </a:rPr>
              <a:t> </a:t>
            </a:r>
            <a:r>
              <a:rPr lang="en-US" sz="3600" b="1" dirty="0" err="1">
                <a:latin typeface="Times New Roman"/>
                <a:ea typeface="Calibri"/>
              </a:rPr>
              <a:t>yoki</a:t>
            </a:r>
            <a:r>
              <a:rPr lang="en-US" sz="3600" b="1" dirty="0">
                <a:latin typeface="Times New Roman"/>
                <a:ea typeface="Calibri"/>
              </a:rPr>
              <a:t> 25 000 </a:t>
            </a:r>
            <a:r>
              <a:rPr lang="en-US" sz="3600" dirty="0">
                <a:latin typeface="Times New Roman"/>
                <a:ea typeface="Calibri"/>
              </a:rPr>
              <a:t>kg </a:t>
            </a:r>
            <a:r>
              <a:rPr lang="en-US" sz="3600" dirty="0" err="1">
                <a:latin typeface="Times New Roman"/>
                <a:ea typeface="Calibri"/>
              </a:rPr>
              <a:t>kumush</a:t>
            </a:r>
            <a:r>
              <a:rPr lang="en-US" sz="3600" dirty="0">
                <a:latin typeface="Times New Roman"/>
                <a:ea typeface="Calibri"/>
              </a:rPr>
              <a:t> </a:t>
            </a:r>
            <a:r>
              <a:rPr lang="en-US" sz="3600" dirty="0" err="1">
                <a:latin typeface="Times New Roman"/>
                <a:ea typeface="Calibri"/>
              </a:rPr>
              <a:t>undirilgan</a:t>
            </a:r>
            <a:r>
              <a:rPr lang="en-US" sz="3600" dirty="0">
                <a:latin typeface="Times New Roman"/>
                <a:ea typeface="Calibri"/>
              </a:rPr>
              <a:t>. </a:t>
            </a:r>
            <a:r>
              <a:rPr lang="en-US" sz="3600" dirty="0" err="1">
                <a:latin typeface="Times New Roman"/>
                <a:ea typeface="Calibri"/>
              </a:rPr>
              <a:t>Shunisi</a:t>
            </a:r>
            <a:r>
              <a:rPr lang="en-US" sz="3600" dirty="0">
                <a:latin typeface="Times New Roman"/>
                <a:ea typeface="Calibri"/>
              </a:rPr>
              <a:t> </a:t>
            </a:r>
            <a:r>
              <a:rPr lang="en-US" sz="3600" dirty="0" err="1">
                <a:latin typeface="Times New Roman"/>
                <a:ea typeface="Calibri"/>
              </a:rPr>
              <a:t>aniqki</a:t>
            </a:r>
            <a:r>
              <a:rPr lang="en-US" sz="3600" dirty="0">
                <a:latin typeface="Times New Roman"/>
                <a:ea typeface="Calibri"/>
              </a:rPr>
              <a:t>, </a:t>
            </a:r>
            <a:r>
              <a:rPr lang="en-US" sz="3600" dirty="0" err="1">
                <a:latin typeface="Times New Roman"/>
                <a:ea typeface="Calibri"/>
              </a:rPr>
              <a:t>yig'ib</a:t>
            </a:r>
            <a:r>
              <a:rPr lang="en-US" sz="3600" dirty="0">
                <a:latin typeface="Times New Roman"/>
                <a:ea typeface="Calibri"/>
              </a:rPr>
              <a:t> </a:t>
            </a:r>
            <a:r>
              <a:rPr lang="en-US" sz="3600" dirty="0" err="1">
                <a:latin typeface="Times New Roman"/>
                <a:ea typeface="Calibri"/>
              </a:rPr>
              <a:t>olingan</a:t>
            </a:r>
            <a:r>
              <a:rPr lang="en-US" sz="3600" dirty="0">
                <a:latin typeface="Times New Roman"/>
                <a:ea typeface="Calibri"/>
              </a:rPr>
              <a:t> </a:t>
            </a:r>
            <a:r>
              <a:rPr lang="en-US" sz="3600" dirty="0" err="1">
                <a:latin typeface="Times New Roman"/>
                <a:ea typeface="Calibri"/>
              </a:rPr>
              <a:t>pul</a:t>
            </a:r>
            <a:r>
              <a:rPr lang="en-US" sz="3600" dirty="0">
                <a:latin typeface="Times New Roman"/>
                <a:ea typeface="Calibri"/>
              </a:rPr>
              <a:t>  </a:t>
            </a:r>
            <a:r>
              <a:rPr lang="en-US" sz="3600" dirty="0" err="1">
                <a:latin typeface="Times New Roman"/>
                <a:ea typeface="Calibri"/>
              </a:rPr>
              <a:t>solig'ining</a:t>
            </a:r>
            <a:r>
              <a:rPr lang="en-US" sz="3600" dirty="0">
                <a:latin typeface="Times New Roman"/>
                <a:ea typeface="Calibri"/>
              </a:rPr>
              <a:t>  </a:t>
            </a:r>
            <a:r>
              <a:rPr lang="en-US" sz="3600" dirty="0" err="1">
                <a:latin typeface="Times New Roman"/>
                <a:ea typeface="Calibri"/>
              </a:rPr>
              <a:t>umumiy</a:t>
            </a:r>
            <a:r>
              <a:rPr lang="en-US" sz="3600" dirty="0">
                <a:latin typeface="Times New Roman"/>
                <a:ea typeface="Calibri"/>
              </a:rPr>
              <a:t>  </a:t>
            </a:r>
            <a:r>
              <a:rPr lang="en-US" sz="3600" dirty="0" err="1">
                <a:latin typeface="Times New Roman"/>
                <a:ea typeface="Calibri"/>
              </a:rPr>
              <a:t>summasiga</a:t>
            </a:r>
            <a:r>
              <a:rPr lang="en-US" sz="3600" dirty="0">
                <a:latin typeface="Times New Roman"/>
                <a:ea typeface="Calibri"/>
              </a:rPr>
              <a:t>  </a:t>
            </a:r>
            <a:r>
              <a:rPr lang="en-US" sz="3600" dirty="0" err="1">
                <a:latin typeface="Times New Roman"/>
                <a:ea typeface="Calibri"/>
              </a:rPr>
              <a:t>ko'ra</a:t>
            </a:r>
            <a:r>
              <a:rPr lang="en-US" sz="3600" dirty="0">
                <a:latin typeface="Times New Roman"/>
                <a:ea typeface="Calibri"/>
              </a:rPr>
              <a:t>,  </a:t>
            </a:r>
            <a:r>
              <a:rPr lang="en-US" sz="3600" b="1" dirty="0" err="1">
                <a:latin typeface="Times New Roman"/>
                <a:ea typeface="Calibri"/>
              </a:rPr>
              <a:t>O'rta</a:t>
            </a:r>
            <a:r>
              <a:rPr lang="en-US" sz="3600" b="1" dirty="0">
                <a:latin typeface="Times New Roman"/>
                <a:ea typeface="Calibri"/>
              </a:rPr>
              <a:t>  </a:t>
            </a:r>
            <a:r>
              <a:rPr lang="en-US" sz="3600" b="1" dirty="0" err="1">
                <a:latin typeface="Times New Roman"/>
                <a:ea typeface="Calibri"/>
              </a:rPr>
              <a:t>Osiyo</a:t>
            </a:r>
            <a:r>
              <a:rPr lang="en-US" sz="3600" b="1" dirty="0">
                <a:latin typeface="Times New Roman"/>
                <a:ea typeface="Calibri"/>
              </a:rPr>
              <a:t>  </a:t>
            </a:r>
            <a:r>
              <a:rPr lang="en-US" sz="3600" b="1" dirty="0" err="1">
                <a:latin typeface="Times New Roman"/>
                <a:ea typeface="Calibri"/>
              </a:rPr>
              <a:t>viloyatlari</a:t>
            </a:r>
            <a:r>
              <a:rPr lang="en-US" sz="3600" b="1" dirty="0">
                <a:latin typeface="Times New Roman"/>
                <a:ea typeface="Calibri"/>
              </a:rPr>
              <a:t>  </a:t>
            </a:r>
            <a:r>
              <a:rPr lang="en-US" sz="3600" dirty="0" err="1">
                <a:latin typeface="Times New Roman"/>
                <a:ea typeface="Calibri"/>
              </a:rPr>
              <a:t>yiliga</a:t>
            </a:r>
            <a:r>
              <a:rPr lang="en-US" sz="3600" dirty="0">
                <a:latin typeface="Times New Roman"/>
                <a:ea typeface="Calibri"/>
              </a:rPr>
              <a:t>  </a:t>
            </a:r>
            <a:r>
              <a:rPr lang="en-US" sz="3600" b="1" i="1" dirty="0" smtClean="0">
                <a:solidFill>
                  <a:srgbClr val="0033CC"/>
                </a:solidFill>
                <a:latin typeface="Times New Roman"/>
                <a:ea typeface="Calibri"/>
              </a:rPr>
              <a:t>1000 </a:t>
            </a:r>
            <a:r>
              <a:rPr lang="en-US" sz="3600" b="1" i="1" dirty="0" err="1">
                <a:solidFill>
                  <a:srgbClr val="0033CC"/>
                </a:solidFill>
                <a:latin typeface="Times New Roman"/>
                <a:ea typeface="Calibri"/>
              </a:rPr>
              <a:t>talant</a:t>
            </a:r>
            <a:r>
              <a:rPr lang="en-US" sz="3600" b="1" i="1" dirty="0">
                <a:solidFill>
                  <a:srgbClr val="0033CC"/>
                </a:solidFill>
                <a:latin typeface="Times New Roman"/>
                <a:ea typeface="Calibri"/>
              </a:rPr>
              <a:t> </a:t>
            </a:r>
            <a:r>
              <a:rPr lang="en-US" sz="3600" dirty="0" err="1">
                <a:latin typeface="Times New Roman"/>
                <a:ea typeface="Calibri"/>
              </a:rPr>
              <a:t>to'laydigan</a:t>
            </a:r>
            <a:r>
              <a:rPr lang="en-US" sz="3600" dirty="0">
                <a:latin typeface="Times New Roman"/>
                <a:ea typeface="Calibri"/>
              </a:rPr>
              <a:t> </a:t>
            </a:r>
            <a:r>
              <a:rPr lang="en-US" sz="3600" b="1" dirty="0" err="1">
                <a:latin typeface="Times New Roman"/>
                <a:ea typeface="Calibri"/>
              </a:rPr>
              <a:t>Mesopotamiya</a:t>
            </a:r>
            <a:r>
              <a:rPr lang="en-US" sz="3600" dirty="0">
                <a:latin typeface="Times New Roman"/>
                <a:ea typeface="Calibri"/>
              </a:rPr>
              <a:t>, </a:t>
            </a:r>
            <a:r>
              <a:rPr lang="en-US" sz="3600" b="1" i="1" dirty="0" smtClean="0">
                <a:solidFill>
                  <a:srgbClr val="0033CC"/>
                </a:solidFill>
                <a:latin typeface="Times New Roman"/>
                <a:ea typeface="Calibri"/>
              </a:rPr>
              <a:t>1000 </a:t>
            </a:r>
            <a:r>
              <a:rPr lang="en-US" sz="3600" b="1" i="1" dirty="0" err="1">
                <a:solidFill>
                  <a:srgbClr val="0033CC"/>
                </a:solidFill>
                <a:latin typeface="Times New Roman"/>
                <a:ea typeface="Calibri"/>
              </a:rPr>
              <a:t>talantdan</a:t>
            </a:r>
            <a:r>
              <a:rPr lang="en-US" sz="3600" b="1" i="1" dirty="0">
                <a:solidFill>
                  <a:srgbClr val="0033CC"/>
                </a:solidFill>
                <a:latin typeface="Times New Roman"/>
                <a:ea typeface="Calibri"/>
              </a:rPr>
              <a:t> </a:t>
            </a:r>
            <a:r>
              <a:rPr lang="en-US" sz="3600" b="1" i="1" dirty="0" err="1">
                <a:solidFill>
                  <a:srgbClr val="0033CC"/>
                </a:solidFill>
                <a:latin typeface="Times New Roman"/>
                <a:ea typeface="Calibri"/>
              </a:rPr>
              <a:t>ziyodroq</a:t>
            </a:r>
            <a:r>
              <a:rPr lang="en-US" sz="3600" b="1" i="1" dirty="0">
                <a:solidFill>
                  <a:srgbClr val="0033CC"/>
                </a:solidFill>
                <a:latin typeface="Times New Roman"/>
                <a:ea typeface="Calibri"/>
              </a:rPr>
              <a:t> </a:t>
            </a:r>
            <a:r>
              <a:rPr lang="en-US" sz="3600" dirty="0" err="1">
                <a:latin typeface="Times New Roman"/>
                <a:ea typeface="Calibri"/>
              </a:rPr>
              <a:t>soliq</a:t>
            </a:r>
            <a:r>
              <a:rPr lang="en-US" sz="3600" dirty="0">
                <a:latin typeface="Times New Roman"/>
                <a:ea typeface="Calibri"/>
              </a:rPr>
              <a:t> </a:t>
            </a:r>
            <a:r>
              <a:rPr lang="en-US" sz="3600" dirty="0" err="1">
                <a:latin typeface="Times New Roman"/>
                <a:ea typeface="Calibri"/>
              </a:rPr>
              <a:t>to'laydigan</a:t>
            </a:r>
            <a:r>
              <a:rPr lang="en-US" sz="3600" dirty="0">
                <a:latin typeface="Times New Roman"/>
                <a:ea typeface="Calibri"/>
              </a:rPr>
              <a:t> </a:t>
            </a:r>
            <a:r>
              <a:rPr lang="en-US" sz="3600" b="1" dirty="0" err="1">
                <a:latin typeface="Times New Roman"/>
                <a:ea typeface="Calibri"/>
              </a:rPr>
              <a:t>Kichik</a:t>
            </a:r>
            <a:r>
              <a:rPr lang="en-US" sz="3600" b="1" dirty="0">
                <a:latin typeface="Times New Roman"/>
                <a:ea typeface="Calibri"/>
              </a:rPr>
              <a:t> </a:t>
            </a:r>
            <a:r>
              <a:rPr lang="en-US" sz="3600" b="1" dirty="0" err="1">
                <a:latin typeface="Times New Roman"/>
                <a:ea typeface="Calibri"/>
              </a:rPr>
              <a:t>Osiyodan</a:t>
            </a:r>
            <a:r>
              <a:rPr lang="en-US" sz="3600" b="1" dirty="0">
                <a:latin typeface="Times New Roman"/>
                <a:ea typeface="Calibri"/>
              </a:rPr>
              <a:t> </a:t>
            </a:r>
            <a:r>
              <a:rPr lang="en-US" sz="3600" dirty="0" err="1">
                <a:latin typeface="Times New Roman"/>
                <a:ea typeface="Calibri"/>
              </a:rPr>
              <a:t>biroz</a:t>
            </a:r>
            <a:r>
              <a:rPr lang="en-US" sz="3600" dirty="0">
                <a:latin typeface="Times New Roman"/>
                <a:ea typeface="Calibri"/>
              </a:rPr>
              <a:t> </a:t>
            </a:r>
            <a:r>
              <a:rPr lang="en-US" sz="3600" dirty="0" err="1">
                <a:latin typeface="Times New Roman"/>
                <a:ea typeface="Calibri"/>
              </a:rPr>
              <a:t>ortda</a:t>
            </a:r>
            <a:r>
              <a:rPr lang="en-US" sz="3600" dirty="0">
                <a:latin typeface="Times New Roman"/>
                <a:ea typeface="Calibri"/>
              </a:rPr>
              <a:t> </a:t>
            </a:r>
            <a:r>
              <a:rPr lang="en-US" sz="3600" dirty="0" err="1">
                <a:latin typeface="Times New Roman"/>
                <a:ea typeface="Calibri"/>
              </a:rPr>
              <a:t>qolgan</a:t>
            </a:r>
            <a:r>
              <a:rPr lang="en-US" sz="3600" dirty="0">
                <a:latin typeface="Times New Roman"/>
                <a:ea typeface="Calibri"/>
              </a:rPr>
              <a:t> </a:t>
            </a:r>
            <a:r>
              <a:rPr lang="en-US" sz="3600" dirty="0" err="1">
                <a:latin typeface="Times New Roman"/>
                <a:ea typeface="Calibri"/>
              </a:rPr>
              <a:t>holda</a:t>
            </a:r>
            <a:r>
              <a:rPr lang="en-US" sz="3600" dirty="0">
                <a:latin typeface="Times New Roman"/>
                <a:ea typeface="Calibri"/>
              </a:rPr>
              <a:t>, </a:t>
            </a:r>
            <a:r>
              <a:rPr lang="en-US" sz="3600" dirty="0" err="1">
                <a:latin typeface="Times New Roman"/>
                <a:ea typeface="Calibri"/>
              </a:rPr>
              <a:t>Ahamoniylar</a:t>
            </a:r>
            <a:r>
              <a:rPr lang="en-US" sz="3600" dirty="0">
                <a:latin typeface="Times New Roman"/>
                <a:ea typeface="Calibri"/>
              </a:rPr>
              <a:t> </a:t>
            </a:r>
            <a:r>
              <a:rPr lang="en-US" sz="3600" dirty="0" err="1">
                <a:latin typeface="Times New Roman"/>
                <a:ea typeface="Calibri"/>
              </a:rPr>
              <a:t>saltanatida</a:t>
            </a:r>
            <a:r>
              <a:rPr lang="en-US" sz="3600" dirty="0">
                <a:latin typeface="Times New Roman"/>
                <a:ea typeface="Calibri"/>
              </a:rPr>
              <a:t> </a:t>
            </a:r>
            <a:r>
              <a:rPr lang="en-US" sz="3600" dirty="0" err="1">
                <a:latin typeface="Times New Roman"/>
                <a:ea typeface="Calibri"/>
              </a:rPr>
              <a:t>yetakchi</a:t>
            </a:r>
            <a:r>
              <a:rPr lang="en-US" sz="3600" dirty="0">
                <a:latin typeface="Times New Roman"/>
                <a:ea typeface="Calibri"/>
              </a:rPr>
              <a:t>  </a:t>
            </a:r>
            <a:r>
              <a:rPr lang="en-US" sz="3600" dirty="0" err="1">
                <a:latin typeface="Times New Roman"/>
                <a:ea typeface="Calibri"/>
              </a:rPr>
              <a:t>o'rinlardan</a:t>
            </a:r>
            <a:r>
              <a:rPr lang="en-US" sz="3600" dirty="0">
                <a:latin typeface="Times New Roman"/>
                <a:ea typeface="Calibri"/>
              </a:rPr>
              <a:t> </a:t>
            </a:r>
            <a:r>
              <a:rPr lang="en-US" sz="3600" dirty="0" err="1">
                <a:latin typeface="Times New Roman"/>
                <a:ea typeface="Calibri"/>
              </a:rPr>
              <a:t>birini</a:t>
            </a:r>
            <a:r>
              <a:rPr lang="en-US" sz="3600" dirty="0">
                <a:latin typeface="Times New Roman"/>
                <a:ea typeface="Calibri"/>
              </a:rPr>
              <a:t> </a:t>
            </a:r>
            <a:r>
              <a:rPr lang="en-US" sz="3600" dirty="0" err="1">
                <a:latin typeface="Times New Roman"/>
                <a:ea typeface="Calibri"/>
              </a:rPr>
              <a:t>egallashgan</a:t>
            </a:r>
            <a:r>
              <a:rPr lang="en-US" sz="3600" dirty="0">
                <a:latin typeface="Times New Roman"/>
                <a:ea typeface="Calibri"/>
              </a:rPr>
              <a:t>. </a:t>
            </a:r>
            <a:endParaRPr lang="ru-RU" altLang="ru-RU" sz="3600" dirty="0" smtClean="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971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style>
          <a:lnRef idx="1">
            <a:schemeClr val="accent3"/>
          </a:lnRef>
          <a:fillRef idx="2">
            <a:schemeClr val="accent3"/>
          </a:fillRef>
          <a:effectRef idx="1">
            <a:schemeClr val="accent3"/>
          </a:effectRef>
          <a:fontRef idx="minor">
            <a:schemeClr val="dk1"/>
          </a:fontRef>
        </p:style>
        <p:txBody>
          <a:bodyPr rtlCol="0">
            <a:noAutofit/>
          </a:bodyPr>
          <a:lstStyle/>
          <a:p>
            <a:pPr marL="46037" indent="0" algn="just">
              <a:lnSpc>
                <a:spcPct val="107000"/>
              </a:lnSpc>
              <a:spcAft>
                <a:spcPts val="0"/>
              </a:spcAft>
              <a:buNone/>
            </a:pPr>
            <a:r>
              <a:rPr lang="en-US" sz="4800" dirty="0" smtClean="0">
                <a:latin typeface="Times New Roman"/>
                <a:ea typeface="Times New Roman"/>
                <a:cs typeface="Times New Roman"/>
              </a:rPr>
              <a:t>	</a:t>
            </a:r>
            <a:r>
              <a:rPr lang="en-US" sz="4800" dirty="0" err="1" smtClean="0">
                <a:latin typeface="Times New Roman"/>
                <a:ea typeface="Times New Roman"/>
                <a:cs typeface="Times New Roman"/>
              </a:rPr>
              <a:t>Erondagi</a:t>
            </a:r>
            <a:r>
              <a:rPr lang="en-US" sz="4800" dirty="0" smtClean="0">
                <a:latin typeface="Times New Roman"/>
                <a:ea typeface="Times New Roman"/>
                <a:cs typeface="Times New Roman"/>
              </a:rPr>
              <a:t> </a:t>
            </a:r>
            <a:r>
              <a:rPr lang="en-US" sz="4800" dirty="0" err="1">
                <a:latin typeface="Times New Roman"/>
                <a:ea typeface="Times New Roman"/>
                <a:cs typeface="Times New Roman"/>
              </a:rPr>
              <a:t>qadimgi</a:t>
            </a:r>
            <a:r>
              <a:rPr lang="en-US" sz="4800" dirty="0">
                <a:latin typeface="Times New Roman"/>
                <a:ea typeface="Times New Roman"/>
                <a:cs typeface="Times New Roman"/>
              </a:rPr>
              <a:t> </a:t>
            </a:r>
            <a:r>
              <a:rPr lang="en-US" sz="4800" b="1" dirty="0" err="1">
                <a:latin typeface="Times New Roman"/>
                <a:ea typeface="Times New Roman"/>
                <a:cs typeface="Times New Roman"/>
              </a:rPr>
              <a:t>Persepol</a:t>
            </a:r>
            <a:r>
              <a:rPr lang="en-US" sz="4800" b="1" dirty="0">
                <a:latin typeface="Times New Roman"/>
                <a:ea typeface="Times New Roman"/>
                <a:cs typeface="Times New Roman"/>
              </a:rPr>
              <a:t> </a:t>
            </a:r>
            <a:r>
              <a:rPr lang="en-US" sz="4800" b="1" dirty="0" err="1" smtClean="0">
                <a:latin typeface="Times New Roman"/>
                <a:ea typeface="Times New Roman"/>
                <a:cs typeface="Times New Roman"/>
              </a:rPr>
              <a:t>shahridan</a:t>
            </a:r>
            <a:r>
              <a:rPr lang="en-US" sz="4800" b="1" dirty="0" smtClean="0">
                <a:latin typeface="Times New Roman"/>
                <a:ea typeface="Times New Roman"/>
                <a:cs typeface="Times New Roman"/>
              </a:rPr>
              <a:t> </a:t>
            </a:r>
            <a:r>
              <a:rPr lang="en-US" sz="4800" b="1" i="1" dirty="0" err="1" smtClean="0">
                <a:solidFill>
                  <a:srgbClr val="C00000"/>
                </a:solidFill>
                <a:latin typeface="Times New Roman"/>
                <a:ea typeface="Times New Roman"/>
                <a:cs typeface="Times New Roman"/>
              </a:rPr>
              <a:t>baqtriyaliklar</a:t>
            </a:r>
            <a:r>
              <a:rPr lang="en-US" sz="4800" b="1" i="1" dirty="0" smtClean="0">
                <a:solidFill>
                  <a:srgbClr val="C00000"/>
                </a:solidFill>
                <a:latin typeface="Times New Roman"/>
                <a:ea typeface="Times New Roman"/>
                <a:cs typeface="Times New Roman"/>
              </a:rPr>
              <a:t>, </a:t>
            </a:r>
            <a:r>
              <a:rPr lang="en-US" sz="4800" b="1" i="1" dirty="0" err="1" smtClean="0">
                <a:solidFill>
                  <a:srgbClr val="C00000"/>
                </a:solidFill>
                <a:latin typeface="Times New Roman"/>
                <a:ea typeface="Times New Roman"/>
                <a:cs typeface="Times New Roman"/>
              </a:rPr>
              <a:t>xorazmliklar</a:t>
            </a:r>
            <a:r>
              <a:rPr lang="en-US" sz="4800" b="1" i="1" dirty="0">
                <a:solidFill>
                  <a:srgbClr val="C00000"/>
                </a:solidFill>
                <a:latin typeface="Times New Roman"/>
                <a:ea typeface="Times New Roman"/>
                <a:cs typeface="Times New Roman"/>
              </a:rPr>
              <a:t>, </a:t>
            </a:r>
            <a:r>
              <a:rPr lang="en-US" sz="4800" b="1" i="1" dirty="0" err="1">
                <a:solidFill>
                  <a:srgbClr val="C00000"/>
                </a:solidFill>
                <a:latin typeface="Times New Roman"/>
                <a:ea typeface="Times New Roman"/>
                <a:cs typeface="Times New Roman"/>
              </a:rPr>
              <a:t>so‘g‘dlar</a:t>
            </a:r>
            <a:r>
              <a:rPr lang="en-US" sz="4800" b="1" i="1" dirty="0">
                <a:solidFill>
                  <a:srgbClr val="C00000"/>
                </a:solidFill>
                <a:latin typeface="Times New Roman"/>
                <a:ea typeface="Times New Roman"/>
                <a:cs typeface="Times New Roman"/>
              </a:rPr>
              <a:t> </a:t>
            </a:r>
            <a:r>
              <a:rPr lang="en-US" sz="4800" b="1" i="1" dirty="0" err="1">
                <a:solidFill>
                  <a:srgbClr val="C00000"/>
                </a:solidFill>
                <a:latin typeface="Times New Roman"/>
                <a:ea typeface="Times New Roman"/>
                <a:cs typeface="Times New Roman"/>
              </a:rPr>
              <a:t>va</a:t>
            </a:r>
            <a:r>
              <a:rPr lang="en-US" sz="4800" b="1" i="1" dirty="0">
                <a:solidFill>
                  <a:srgbClr val="C00000"/>
                </a:solidFill>
                <a:latin typeface="Times New Roman"/>
                <a:ea typeface="Times New Roman"/>
                <a:cs typeface="Times New Roman"/>
              </a:rPr>
              <a:t> </a:t>
            </a:r>
            <a:r>
              <a:rPr lang="en-US" sz="4800" b="1" i="1" dirty="0" err="1">
                <a:solidFill>
                  <a:srgbClr val="C00000"/>
                </a:solidFill>
                <a:latin typeface="Times New Roman"/>
                <a:ea typeface="Times New Roman"/>
                <a:cs typeface="Times New Roman"/>
              </a:rPr>
              <a:t>saklarning</a:t>
            </a:r>
            <a:r>
              <a:rPr lang="en-US" sz="4800" b="1" i="1" dirty="0">
                <a:solidFill>
                  <a:srgbClr val="C00000"/>
                </a:solidFill>
                <a:latin typeface="Times New Roman"/>
                <a:ea typeface="Times New Roman"/>
                <a:cs typeface="Times New Roman"/>
              </a:rPr>
              <a:t> </a:t>
            </a:r>
            <a:r>
              <a:rPr lang="en-US" sz="4800" dirty="0" err="1">
                <a:latin typeface="Times New Roman"/>
                <a:ea typeface="Times New Roman"/>
                <a:cs typeface="Times New Roman"/>
              </a:rPr>
              <a:t>o‘yib</a:t>
            </a:r>
            <a:r>
              <a:rPr lang="en-US" sz="4800" dirty="0">
                <a:latin typeface="Times New Roman"/>
                <a:ea typeface="Times New Roman"/>
                <a:cs typeface="Times New Roman"/>
              </a:rPr>
              <a:t> </a:t>
            </a:r>
            <a:r>
              <a:rPr lang="en-US" sz="4800" dirty="0" err="1">
                <a:latin typeface="Times New Roman"/>
                <a:ea typeface="Times New Roman"/>
                <a:cs typeface="Times New Roman"/>
              </a:rPr>
              <a:t>ishlagan</a:t>
            </a:r>
            <a:r>
              <a:rPr lang="en-US" sz="4800" dirty="0">
                <a:latin typeface="Times New Roman"/>
                <a:ea typeface="Times New Roman"/>
                <a:cs typeface="Times New Roman"/>
              </a:rPr>
              <a:t> </a:t>
            </a:r>
            <a:r>
              <a:rPr lang="en-US" sz="4800" dirty="0" err="1">
                <a:latin typeface="Times New Roman"/>
                <a:ea typeface="Times New Roman"/>
                <a:cs typeface="Times New Roman"/>
              </a:rPr>
              <a:t>rasmlari</a:t>
            </a:r>
            <a:r>
              <a:rPr lang="en-US" sz="4800" dirty="0">
                <a:latin typeface="Times New Roman"/>
                <a:ea typeface="Times New Roman"/>
                <a:cs typeface="Times New Roman"/>
              </a:rPr>
              <a:t> </a:t>
            </a:r>
            <a:r>
              <a:rPr lang="en-US" sz="4800" dirty="0" err="1" smtClean="0">
                <a:latin typeface="Times New Roman"/>
                <a:ea typeface="Times New Roman"/>
                <a:cs typeface="Times New Roman"/>
              </a:rPr>
              <a:t>topilgan</a:t>
            </a:r>
            <a:r>
              <a:rPr lang="uz-Cyrl-UZ" sz="4800" dirty="0" smtClean="0">
                <a:latin typeface="Times New Roman"/>
                <a:ea typeface="Times New Roman"/>
                <a:cs typeface="Times New Roman"/>
              </a:rPr>
              <a:t>. </a:t>
            </a:r>
            <a:r>
              <a:rPr lang="en-US" sz="4800" dirty="0" err="1" smtClean="0">
                <a:latin typeface="Times New Roman"/>
                <a:ea typeface="Times New Roman"/>
                <a:cs typeface="Times New Roman"/>
              </a:rPr>
              <a:t>Unda</a:t>
            </a:r>
            <a:r>
              <a:rPr lang="en-US" sz="4800" dirty="0" smtClean="0">
                <a:latin typeface="Times New Roman"/>
                <a:ea typeface="Times New Roman"/>
                <a:cs typeface="Times New Roman"/>
              </a:rPr>
              <a:t> </a:t>
            </a:r>
            <a:r>
              <a:rPr lang="en-US" sz="4800" dirty="0" err="1" smtClean="0">
                <a:latin typeface="Times New Roman"/>
                <a:ea typeface="Times New Roman"/>
                <a:cs typeface="Times New Roman"/>
              </a:rPr>
              <a:t>Ahomoniylarga</a:t>
            </a:r>
            <a:r>
              <a:rPr lang="en-US" sz="4800" dirty="0" smtClean="0">
                <a:latin typeface="Times New Roman"/>
                <a:ea typeface="Times New Roman"/>
                <a:cs typeface="Times New Roman"/>
              </a:rPr>
              <a:t> </a:t>
            </a:r>
            <a:r>
              <a:rPr lang="en-US" sz="4800" dirty="0" err="1" smtClean="0">
                <a:latin typeface="Times New Roman"/>
                <a:ea typeface="Times New Roman"/>
                <a:cs typeface="Times New Roman"/>
              </a:rPr>
              <a:t>qaram</a:t>
            </a:r>
            <a:r>
              <a:rPr lang="en-US" sz="4800" dirty="0" smtClean="0">
                <a:latin typeface="Times New Roman"/>
                <a:ea typeface="Times New Roman"/>
                <a:cs typeface="Times New Roman"/>
              </a:rPr>
              <a:t> </a:t>
            </a:r>
            <a:r>
              <a:rPr lang="en-US" sz="4800" dirty="0" err="1" smtClean="0">
                <a:latin typeface="Times New Roman"/>
                <a:ea typeface="Times New Roman"/>
                <a:cs typeface="Times New Roman"/>
              </a:rPr>
              <a:t>xalqlarning</a:t>
            </a:r>
            <a:r>
              <a:rPr lang="en-US" sz="4800" dirty="0" smtClean="0">
                <a:latin typeface="Times New Roman"/>
                <a:ea typeface="Times New Roman"/>
                <a:cs typeface="Times New Roman"/>
              </a:rPr>
              <a:t> </a:t>
            </a:r>
            <a:r>
              <a:rPr lang="en-US" sz="4800" dirty="0" err="1" smtClean="0">
                <a:latin typeface="Times New Roman"/>
                <a:ea typeface="Times New Roman"/>
                <a:cs typeface="Times New Roman"/>
              </a:rPr>
              <a:t>o’lpon</a:t>
            </a:r>
            <a:r>
              <a:rPr lang="en-US" sz="4800" dirty="0" smtClean="0">
                <a:latin typeface="Times New Roman"/>
                <a:ea typeface="Times New Roman"/>
                <a:cs typeface="Times New Roman"/>
              </a:rPr>
              <a:t> </a:t>
            </a:r>
            <a:r>
              <a:rPr lang="en-US" sz="4800" dirty="0" err="1" smtClean="0">
                <a:latin typeface="Times New Roman"/>
                <a:ea typeface="Times New Roman"/>
                <a:cs typeface="Times New Roman"/>
              </a:rPr>
              <a:t>olib</a:t>
            </a:r>
            <a:r>
              <a:rPr lang="en-US" sz="4800" dirty="0" smtClean="0">
                <a:latin typeface="Times New Roman"/>
                <a:ea typeface="Times New Roman"/>
                <a:cs typeface="Times New Roman"/>
              </a:rPr>
              <a:t> </a:t>
            </a:r>
            <a:r>
              <a:rPr lang="en-US" sz="4800" dirty="0" err="1" smtClean="0">
                <a:latin typeface="Times New Roman"/>
                <a:ea typeface="Times New Roman"/>
                <a:cs typeface="Times New Roman"/>
              </a:rPr>
              <a:t>kelayotgan</a:t>
            </a:r>
            <a:r>
              <a:rPr lang="en-US" sz="4800" dirty="0" smtClean="0">
                <a:latin typeface="Times New Roman"/>
                <a:ea typeface="Times New Roman"/>
                <a:cs typeface="Times New Roman"/>
              </a:rPr>
              <a:t> </a:t>
            </a:r>
            <a:r>
              <a:rPr lang="en-US" sz="4800" dirty="0" err="1" smtClean="0">
                <a:latin typeface="Times New Roman"/>
                <a:ea typeface="Times New Roman"/>
                <a:cs typeface="Times New Roman"/>
              </a:rPr>
              <a:t>tasviri</a:t>
            </a:r>
            <a:r>
              <a:rPr lang="en-US" sz="4800" dirty="0" smtClean="0">
                <a:latin typeface="Times New Roman"/>
                <a:ea typeface="Times New Roman"/>
                <a:cs typeface="Times New Roman"/>
              </a:rPr>
              <a:t> </a:t>
            </a:r>
            <a:r>
              <a:rPr lang="en-US" sz="4800" dirty="0" err="1" smtClean="0">
                <a:latin typeface="Times New Roman"/>
                <a:ea typeface="Times New Roman"/>
                <a:cs typeface="Times New Roman"/>
              </a:rPr>
              <a:t>aks</a:t>
            </a:r>
            <a:r>
              <a:rPr lang="en-US" sz="4800" dirty="0" smtClean="0">
                <a:latin typeface="Times New Roman"/>
                <a:ea typeface="Times New Roman"/>
                <a:cs typeface="Times New Roman"/>
              </a:rPr>
              <a:t> </a:t>
            </a:r>
            <a:r>
              <a:rPr lang="en-US" sz="4800" dirty="0" err="1" smtClean="0">
                <a:latin typeface="Times New Roman"/>
                <a:ea typeface="Times New Roman"/>
                <a:cs typeface="Times New Roman"/>
              </a:rPr>
              <a:t>etgan</a:t>
            </a:r>
            <a:endParaRPr lang="ru-RU" sz="4000" dirty="0">
              <a:ea typeface="Calibri"/>
              <a:cs typeface="Times New Roman"/>
            </a:endParaRPr>
          </a:p>
        </p:txBody>
      </p:sp>
    </p:spTree>
    <p:extLst>
      <p:ext uri="{BB962C8B-B14F-4D97-AF65-F5344CB8AC3E}">
        <p14:creationId xmlns:p14="http://schemas.microsoft.com/office/powerpoint/2010/main" val="22309776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14068" y="0"/>
            <a:ext cx="9144000" cy="6974632"/>
          </a:xfrm>
        </p:spPr>
        <p:style>
          <a:lnRef idx="1">
            <a:schemeClr val="accent3"/>
          </a:lnRef>
          <a:fillRef idx="2">
            <a:schemeClr val="accent3"/>
          </a:fillRef>
          <a:effectRef idx="1">
            <a:schemeClr val="accent3"/>
          </a:effectRef>
          <a:fontRef idx="minor">
            <a:schemeClr val="dk1"/>
          </a:fontRef>
        </p:style>
        <p:txBody>
          <a:bodyPr rtlCol="0">
            <a:noAutofit/>
          </a:bodyPr>
          <a:lstStyle/>
          <a:p>
            <a:pPr algn="just">
              <a:lnSpc>
                <a:spcPct val="107000"/>
              </a:lnSpc>
              <a:spcAft>
                <a:spcPts val="0"/>
              </a:spcAft>
            </a:pPr>
            <a:r>
              <a:rPr lang="en-US" sz="3000" dirty="0" err="1">
                <a:latin typeface="Times New Roman"/>
                <a:ea typeface="Times New Roman"/>
                <a:cs typeface="Times New Roman"/>
              </a:rPr>
              <a:t>Turli</a:t>
            </a:r>
            <a:r>
              <a:rPr lang="en-US" sz="3000" dirty="0">
                <a:latin typeface="Times New Roman"/>
                <a:ea typeface="Times New Roman"/>
                <a:cs typeface="Times New Roman"/>
              </a:rPr>
              <a:t> </a:t>
            </a:r>
            <a:r>
              <a:rPr lang="en-US" sz="3000" dirty="0" err="1">
                <a:latin typeface="Times New Roman"/>
                <a:ea typeface="Times New Roman"/>
                <a:cs typeface="Times New Roman"/>
              </a:rPr>
              <a:t>xalqlar</a:t>
            </a:r>
            <a:r>
              <a:rPr lang="en-US" sz="3000" dirty="0">
                <a:latin typeface="Times New Roman"/>
                <a:ea typeface="Times New Roman"/>
                <a:cs typeface="Times New Roman"/>
              </a:rPr>
              <a:t> «</a:t>
            </a:r>
            <a:r>
              <a:rPr lang="en-US" sz="3000" dirty="0" err="1">
                <a:latin typeface="Times New Roman"/>
                <a:ea typeface="Times New Roman"/>
                <a:cs typeface="Times New Roman"/>
              </a:rPr>
              <a:t>qatorida</a:t>
            </a:r>
            <a:r>
              <a:rPr lang="en-US" sz="3000" dirty="0">
                <a:latin typeface="Times New Roman"/>
                <a:ea typeface="Times New Roman"/>
                <a:cs typeface="Times New Roman"/>
              </a:rPr>
              <a:t> </a:t>
            </a:r>
            <a:r>
              <a:rPr lang="en-US" sz="3000" b="1" dirty="0" err="1">
                <a:latin typeface="Times New Roman"/>
                <a:ea typeface="Times New Roman"/>
                <a:cs typeface="Times New Roman"/>
              </a:rPr>
              <a:t>so‘g‘diylar</a:t>
            </a:r>
            <a:r>
              <a:rPr lang="en-US" sz="3000" dirty="0">
                <a:latin typeface="Times New Roman"/>
                <a:ea typeface="Times New Roman"/>
                <a:cs typeface="Times New Roman"/>
              </a:rPr>
              <a:t> </a:t>
            </a:r>
            <a:r>
              <a:rPr lang="en-US" sz="3000" b="1" dirty="0">
                <a:solidFill>
                  <a:srgbClr val="C00000"/>
                </a:solidFill>
                <a:latin typeface="Times New Roman"/>
                <a:ea typeface="Times New Roman"/>
                <a:cs typeface="Times New Roman"/>
              </a:rPr>
              <a:t>8–</a:t>
            </a:r>
            <a:r>
              <a:rPr lang="en-US" sz="3000" b="1" dirty="0" err="1">
                <a:solidFill>
                  <a:srgbClr val="C00000"/>
                </a:solidFill>
                <a:latin typeface="Times New Roman"/>
                <a:ea typeface="Times New Roman"/>
                <a:cs typeface="Times New Roman"/>
              </a:rPr>
              <a:t>guruhda</a:t>
            </a:r>
            <a:r>
              <a:rPr lang="en-US" sz="3000" dirty="0">
                <a:latin typeface="Times New Roman"/>
                <a:ea typeface="Times New Roman"/>
                <a:cs typeface="Times New Roman"/>
              </a:rPr>
              <a:t> </a:t>
            </a:r>
            <a:r>
              <a:rPr lang="en-US" sz="3000" dirty="0" err="1">
                <a:latin typeface="Times New Roman"/>
                <a:ea typeface="Times New Roman"/>
                <a:cs typeface="Times New Roman"/>
              </a:rPr>
              <a:t>ko‘rsatilgan</a:t>
            </a:r>
            <a:r>
              <a:rPr lang="en-US" sz="3000" dirty="0">
                <a:latin typeface="Times New Roman"/>
                <a:ea typeface="Times New Roman"/>
                <a:cs typeface="Times New Roman"/>
              </a:rPr>
              <a:t>. </a:t>
            </a:r>
            <a:r>
              <a:rPr lang="en-US" sz="3000" dirty="0" err="1">
                <a:latin typeface="Times New Roman"/>
                <a:ea typeface="Times New Roman"/>
                <a:cs typeface="Times New Roman"/>
              </a:rPr>
              <a:t>Ular</a:t>
            </a:r>
            <a:r>
              <a:rPr lang="en-US" sz="3000" dirty="0">
                <a:latin typeface="Times New Roman"/>
                <a:ea typeface="Times New Roman"/>
                <a:cs typeface="Times New Roman"/>
              </a:rPr>
              <a:t> </a:t>
            </a:r>
            <a:r>
              <a:rPr lang="en-US" sz="3000" b="1" dirty="0" err="1">
                <a:latin typeface="Times New Roman"/>
                <a:ea typeface="Times New Roman"/>
                <a:cs typeface="Times New Roman"/>
              </a:rPr>
              <a:t>yetti</a:t>
            </a:r>
            <a:r>
              <a:rPr lang="en-US" sz="3000" b="1" dirty="0">
                <a:latin typeface="Times New Roman"/>
                <a:ea typeface="Times New Roman"/>
                <a:cs typeface="Times New Roman"/>
              </a:rPr>
              <a:t> </a:t>
            </a:r>
            <a:r>
              <a:rPr lang="en-US" sz="3000" b="1" dirty="0" err="1">
                <a:latin typeface="Times New Roman"/>
                <a:ea typeface="Times New Roman"/>
                <a:cs typeface="Times New Roman"/>
              </a:rPr>
              <a:t>kishidan</a:t>
            </a:r>
            <a:r>
              <a:rPr lang="en-US" sz="3000" b="1" dirty="0">
                <a:latin typeface="Times New Roman"/>
                <a:ea typeface="Times New Roman"/>
                <a:cs typeface="Times New Roman"/>
              </a:rPr>
              <a:t> </a:t>
            </a:r>
            <a:r>
              <a:rPr lang="en-US" sz="3000" dirty="0" err="1">
                <a:latin typeface="Times New Roman"/>
                <a:ea typeface="Times New Roman"/>
                <a:cs typeface="Times New Roman"/>
              </a:rPr>
              <a:t>iborat</a:t>
            </a:r>
            <a:r>
              <a:rPr lang="en-US" sz="3000" dirty="0">
                <a:latin typeface="Times New Roman"/>
                <a:ea typeface="Times New Roman"/>
                <a:cs typeface="Times New Roman"/>
              </a:rPr>
              <a:t> </a:t>
            </a:r>
            <a:r>
              <a:rPr lang="en-US" sz="3000" dirty="0" err="1">
                <a:latin typeface="Times New Roman"/>
                <a:ea typeface="Times New Roman"/>
                <a:cs typeface="Times New Roman"/>
              </a:rPr>
              <a:t>bo‘lib</a:t>
            </a:r>
            <a:r>
              <a:rPr lang="en-US" sz="3000" dirty="0">
                <a:latin typeface="Times New Roman"/>
                <a:ea typeface="Times New Roman"/>
                <a:cs typeface="Times New Roman"/>
              </a:rPr>
              <a:t>, </a:t>
            </a:r>
            <a:r>
              <a:rPr lang="en-US" sz="3000" b="1" i="1" dirty="0" err="1">
                <a:solidFill>
                  <a:srgbClr val="0000FF"/>
                </a:solidFill>
                <a:latin typeface="Times New Roman"/>
                <a:ea typeface="Times New Roman"/>
                <a:cs typeface="Times New Roman"/>
              </a:rPr>
              <a:t>shohga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idishlar</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gazmollar</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noma’lum</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hayvon</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terisi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va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ikki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qo‘yni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yetaklab</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kelayotgani</a:t>
            </a:r>
            <a:r>
              <a:rPr lang="en-US" sz="3000" b="1" i="1" dirty="0">
                <a:solidFill>
                  <a:srgbClr val="0000FF"/>
                </a:solidFill>
                <a:latin typeface="Times New Roman"/>
                <a:ea typeface="Times New Roman"/>
                <a:cs typeface="Times New Roman"/>
              </a:rPr>
              <a:t> </a:t>
            </a:r>
            <a:r>
              <a:rPr lang="en-US" sz="3000" dirty="0" err="1">
                <a:latin typeface="Times New Roman"/>
                <a:ea typeface="Times New Roman"/>
                <a:cs typeface="Times New Roman"/>
              </a:rPr>
              <a:t>tasvirlangan</a:t>
            </a:r>
            <a:r>
              <a:rPr lang="en-US" sz="3000" dirty="0">
                <a:latin typeface="Times New Roman"/>
                <a:ea typeface="Times New Roman"/>
                <a:cs typeface="Times New Roman"/>
              </a:rPr>
              <a:t>.</a:t>
            </a:r>
            <a:endParaRPr lang="ru-RU" sz="3000" dirty="0">
              <a:ea typeface="Calibri"/>
              <a:cs typeface="Times New Roman"/>
            </a:endParaRPr>
          </a:p>
          <a:p>
            <a:pPr algn="just">
              <a:lnSpc>
                <a:spcPct val="107000"/>
              </a:lnSpc>
              <a:spcAft>
                <a:spcPts val="0"/>
              </a:spcAft>
            </a:pPr>
            <a:r>
              <a:rPr lang="en-US" sz="3000" b="1" dirty="0" err="1">
                <a:solidFill>
                  <a:srgbClr val="C00000"/>
                </a:solidFill>
                <a:latin typeface="Times New Roman"/>
                <a:ea typeface="Times New Roman"/>
                <a:cs typeface="Times New Roman"/>
              </a:rPr>
              <a:t>O‘n</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birinchi</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guruhda</a:t>
            </a:r>
            <a:r>
              <a:rPr lang="en-US" sz="3000" b="1" dirty="0">
                <a:solidFill>
                  <a:srgbClr val="C00000"/>
                </a:solidFill>
                <a:latin typeface="Times New Roman"/>
                <a:ea typeface="Times New Roman"/>
                <a:cs typeface="Times New Roman"/>
              </a:rPr>
              <a:t> </a:t>
            </a:r>
            <a:r>
              <a:rPr lang="en-US" sz="3000" b="1" dirty="0" err="1">
                <a:latin typeface="Times New Roman"/>
                <a:ea typeface="Times New Roman"/>
                <a:cs typeface="Times New Roman"/>
              </a:rPr>
              <a:t>uzun</a:t>
            </a:r>
            <a:r>
              <a:rPr lang="en-US" sz="3000" b="1" dirty="0">
                <a:latin typeface="Times New Roman"/>
                <a:ea typeface="Times New Roman"/>
                <a:cs typeface="Times New Roman"/>
              </a:rPr>
              <a:t> </a:t>
            </a:r>
            <a:r>
              <a:rPr lang="en-US" sz="3000" b="1" dirty="0" err="1">
                <a:latin typeface="Times New Roman"/>
                <a:ea typeface="Times New Roman"/>
                <a:cs typeface="Times New Roman"/>
              </a:rPr>
              <a:t>cho‘qqili</a:t>
            </a:r>
            <a:r>
              <a:rPr lang="en-US" sz="3000" b="1" dirty="0">
                <a:latin typeface="Times New Roman"/>
                <a:ea typeface="Times New Roman"/>
                <a:cs typeface="Times New Roman"/>
              </a:rPr>
              <a:t> </a:t>
            </a:r>
            <a:r>
              <a:rPr lang="en-US" sz="3000" b="1" dirty="0" err="1">
                <a:latin typeface="Times New Roman"/>
                <a:ea typeface="Times New Roman"/>
                <a:cs typeface="Times New Roman"/>
              </a:rPr>
              <a:t>qalpoqdagi</a:t>
            </a:r>
            <a:r>
              <a:rPr lang="en-US" sz="3000" b="1" dirty="0">
                <a:latin typeface="Times New Roman"/>
                <a:ea typeface="Times New Roman"/>
                <a:cs typeface="Times New Roman"/>
              </a:rPr>
              <a:t> </a:t>
            </a:r>
            <a:r>
              <a:rPr lang="en-US" sz="3000" b="1" dirty="0" err="1">
                <a:latin typeface="Times New Roman"/>
                <a:ea typeface="Times New Roman"/>
                <a:cs typeface="Times New Roman"/>
              </a:rPr>
              <a:t>saklar</a:t>
            </a:r>
            <a:r>
              <a:rPr lang="en-US" sz="3000" b="1" dirty="0">
                <a:latin typeface="Times New Roman"/>
                <a:ea typeface="Times New Roman"/>
                <a:cs typeface="Times New Roman"/>
              </a:rPr>
              <a:t> </a:t>
            </a:r>
            <a:r>
              <a:rPr lang="en-US" sz="3000" dirty="0" err="1">
                <a:latin typeface="Times New Roman"/>
                <a:ea typeface="Times New Roman"/>
                <a:cs typeface="Times New Roman"/>
              </a:rPr>
              <a:t>ko‘rsatilgan</a:t>
            </a:r>
            <a:r>
              <a:rPr lang="en-US" sz="3000" dirty="0">
                <a:latin typeface="Times New Roman"/>
                <a:ea typeface="Times New Roman"/>
                <a:cs typeface="Times New Roman"/>
              </a:rPr>
              <a:t>. </a:t>
            </a:r>
            <a:r>
              <a:rPr lang="en-US" sz="3000" dirty="0" err="1">
                <a:latin typeface="Times New Roman"/>
                <a:ea typeface="Times New Roman"/>
                <a:cs typeface="Times New Roman"/>
              </a:rPr>
              <a:t>Ular</a:t>
            </a:r>
            <a:r>
              <a:rPr lang="en-US" sz="3000" dirty="0">
                <a:latin typeface="Times New Roman"/>
                <a:ea typeface="Times New Roman"/>
                <a:cs typeface="Times New Roman"/>
              </a:rPr>
              <a:t> </a:t>
            </a:r>
            <a:r>
              <a:rPr lang="en-US" sz="3000" b="1" i="1" dirty="0" err="1">
                <a:solidFill>
                  <a:srgbClr val="0000FF"/>
                </a:solidFill>
                <a:latin typeface="Times New Roman"/>
                <a:ea typeface="Times New Roman"/>
                <a:cs typeface="Times New Roman"/>
              </a:rPr>
              <a:t>kiyim</a:t>
            </a:r>
            <a:r>
              <a:rPr lang="en-US" sz="3000" b="1" i="1" dirty="0">
                <a:solidFill>
                  <a:srgbClr val="0000FF"/>
                </a:solidFill>
                <a:latin typeface="Times New Roman"/>
                <a:ea typeface="Times New Roman"/>
                <a:cs typeface="Times New Roman"/>
              </a:rPr>
              <a:t>–</a:t>
            </a:r>
            <a:r>
              <a:rPr lang="en-US" sz="3000" b="1" i="1" dirty="0" err="1">
                <a:solidFill>
                  <a:srgbClr val="0000FF"/>
                </a:solidFill>
                <a:latin typeface="Times New Roman"/>
                <a:ea typeface="Times New Roman"/>
                <a:cs typeface="Times New Roman"/>
              </a:rPr>
              <a:t>kechaklarni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ko‘tarib</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va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otni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yetaklab</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bormoqdalar</a:t>
            </a:r>
            <a:r>
              <a:rPr lang="en-US" sz="3000" dirty="0">
                <a:latin typeface="Times New Roman"/>
                <a:ea typeface="Times New Roman"/>
                <a:cs typeface="Times New Roman"/>
              </a:rPr>
              <a:t>. </a:t>
            </a:r>
            <a:endParaRPr lang="ru-RU" sz="3000" dirty="0">
              <a:ea typeface="Calibri"/>
              <a:cs typeface="Times New Roman"/>
            </a:endParaRPr>
          </a:p>
          <a:p>
            <a:pPr algn="just">
              <a:lnSpc>
                <a:spcPct val="107000"/>
              </a:lnSpc>
              <a:spcAft>
                <a:spcPts val="0"/>
              </a:spcAft>
            </a:pPr>
            <a:r>
              <a:rPr lang="en-US" sz="3000" b="1" dirty="0" err="1">
                <a:solidFill>
                  <a:srgbClr val="C00000"/>
                </a:solidFill>
                <a:latin typeface="Times New Roman"/>
                <a:ea typeface="Times New Roman"/>
                <a:cs typeface="Times New Roman"/>
              </a:rPr>
              <a:t>O‘n</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beshinchi</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guruhda</a:t>
            </a:r>
            <a:r>
              <a:rPr lang="en-US" sz="3000" b="1" dirty="0">
                <a:solidFill>
                  <a:srgbClr val="C00000"/>
                </a:solidFill>
                <a:latin typeface="Times New Roman"/>
                <a:ea typeface="Times New Roman"/>
                <a:cs typeface="Times New Roman"/>
              </a:rPr>
              <a:t> </a:t>
            </a:r>
            <a:r>
              <a:rPr lang="en-US" sz="3000" b="1" dirty="0" err="1">
                <a:latin typeface="Times New Roman"/>
                <a:ea typeface="Times New Roman"/>
                <a:cs typeface="Times New Roman"/>
              </a:rPr>
              <a:t>baqtriyaliklarning</a:t>
            </a:r>
            <a:r>
              <a:rPr lang="en-US" sz="3000" b="1" dirty="0">
                <a:latin typeface="Times New Roman"/>
                <a:ea typeface="Times New Roman"/>
                <a:cs typeface="Times New Roman"/>
              </a:rPr>
              <a:t> </a:t>
            </a:r>
            <a:r>
              <a:rPr lang="en-US" sz="3000" b="1" dirty="0" err="1">
                <a:latin typeface="Times New Roman"/>
                <a:ea typeface="Times New Roman"/>
                <a:cs typeface="Times New Roman"/>
              </a:rPr>
              <a:t>besh</a:t>
            </a:r>
            <a:r>
              <a:rPr lang="en-US" sz="3000" b="1" dirty="0">
                <a:latin typeface="Times New Roman"/>
                <a:ea typeface="Times New Roman"/>
                <a:cs typeface="Times New Roman"/>
              </a:rPr>
              <a:t> </a:t>
            </a:r>
            <a:r>
              <a:rPr lang="en-US" sz="3000" b="1" dirty="0" err="1">
                <a:latin typeface="Times New Roman"/>
                <a:ea typeface="Times New Roman"/>
                <a:cs typeface="Times New Roman"/>
              </a:rPr>
              <a:t>vakili</a:t>
            </a:r>
            <a:r>
              <a:rPr lang="en-US" sz="3000" dirty="0">
                <a:latin typeface="Times New Roman"/>
                <a:ea typeface="Times New Roman"/>
                <a:cs typeface="Times New Roman"/>
              </a:rPr>
              <a:t> </a:t>
            </a:r>
            <a:r>
              <a:rPr lang="en-US" sz="3000" b="1" i="1" dirty="0" err="1">
                <a:solidFill>
                  <a:srgbClr val="0000FF"/>
                </a:solidFill>
                <a:latin typeface="Times New Roman"/>
                <a:ea typeface="Times New Roman"/>
                <a:cs typeface="Times New Roman"/>
              </a:rPr>
              <a:t>idishlarni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va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tuyani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olib</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berayotganligi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tasvirlangan</a:t>
            </a:r>
            <a:r>
              <a:rPr lang="en-US" sz="3000" b="1" i="1" dirty="0">
                <a:solidFill>
                  <a:srgbClr val="0000FF"/>
                </a:solidFill>
                <a:latin typeface="Times New Roman"/>
                <a:ea typeface="Times New Roman"/>
                <a:cs typeface="Times New Roman"/>
              </a:rPr>
              <a:t>.</a:t>
            </a:r>
            <a:endParaRPr lang="ru-RU" sz="3000" b="1" i="1" dirty="0">
              <a:solidFill>
                <a:srgbClr val="0000FF"/>
              </a:solidFill>
              <a:ea typeface="Calibri"/>
              <a:cs typeface="Times New Roman"/>
            </a:endParaRPr>
          </a:p>
          <a:p>
            <a:pPr algn="just">
              <a:lnSpc>
                <a:spcPct val="107000"/>
              </a:lnSpc>
              <a:spcAft>
                <a:spcPts val="0"/>
              </a:spcAft>
            </a:pPr>
            <a:r>
              <a:rPr lang="en-US" sz="3000" b="1" dirty="0" err="1">
                <a:solidFill>
                  <a:srgbClr val="C00000"/>
                </a:solidFill>
                <a:latin typeface="Times New Roman"/>
                <a:ea typeface="Times New Roman"/>
                <a:cs typeface="Times New Roman"/>
              </a:rPr>
              <a:t>O‘n</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yettinchi</a:t>
            </a:r>
            <a:r>
              <a:rPr lang="en-US" sz="3000" b="1" dirty="0">
                <a:solidFill>
                  <a:srgbClr val="C00000"/>
                </a:solidFill>
                <a:latin typeface="Times New Roman"/>
                <a:ea typeface="Times New Roman"/>
                <a:cs typeface="Times New Roman"/>
              </a:rPr>
              <a:t> </a:t>
            </a:r>
            <a:r>
              <a:rPr lang="en-US" sz="3000" b="1" dirty="0" err="1">
                <a:solidFill>
                  <a:srgbClr val="C00000"/>
                </a:solidFill>
                <a:latin typeface="Times New Roman"/>
                <a:ea typeface="Times New Roman"/>
                <a:cs typeface="Times New Roman"/>
              </a:rPr>
              <a:t>guruh</a:t>
            </a:r>
            <a:r>
              <a:rPr lang="en-US" sz="3000" b="1" dirty="0">
                <a:solidFill>
                  <a:srgbClr val="C00000"/>
                </a:solidFill>
                <a:latin typeface="Times New Roman"/>
                <a:ea typeface="Times New Roman"/>
                <a:cs typeface="Times New Roman"/>
              </a:rPr>
              <a:t> </a:t>
            </a:r>
            <a:r>
              <a:rPr lang="en-US" sz="3000" b="1" dirty="0" err="1">
                <a:latin typeface="Times New Roman"/>
                <a:ea typeface="Times New Roman"/>
                <a:cs typeface="Times New Roman"/>
              </a:rPr>
              <a:t>xorazmliklar</a:t>
            </a:r>
            <a:r>
              <a:rPr lang="en-US" sz="3000" dirty="0">
                <a:latin typeface="Times New Roman"/>
                <a:ea typeface="Times New Roman"/>
                <a:cs typeface="Times New Roman"/>
              </a:rPr>
              <a:t> </a:t>
            </a:r>
            <a:r>
              <a:rPr lang="en-US" sz="3000" dirty="0" err="1">
                <a:latin typeface="Times New Roman"/>
                <a:ea typeface="Times New Roman"/>
                <a:cs typeface="Times New Roman"/>
              </a:rPr>
              <a:t>bo‘lib</a:t>
            </a:r>
            <a:r>
              <a:rPr lang="en-US" sz="3000" dirty="0">
                <a:latin typeface="Times New Roman"/>
                <a:ea typeface="Times New Roman"/>
                <a:cs typeface="Times New Roman"/>
              </a:rPr>
              <a:t>, </a:t>
            </a:r>
            <a:r>
              <a:rPr lang="en-US" sz="3000" b="1" i="1" dirty="0" err="1">
                <a:solidFill>
                  <a:srgbClr val="0000FF"/>
                </a:solidFill>
                <a:latin typeface="Times New Roman"/>
                <a:ea typeface="Times New Roman"/>
                <a:cs typeface="Times New Roman"/>
              </a:rPr>
              <a:t>ularning</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dudama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xanjar</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harbiy</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bolta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bilaguzuk</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va</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otni</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olib</a:t>
            </a:r>
            <a:r>
              <a:rPr lang="en-US" sz="3000" b="1" i="1" dirty="0">
                <a:solidFill>
                  <a:srgbClr val="0000FF"/>
                </a:solidFill>
                <a:latin typeface="Times New Roman"/>
                <a:ea typeface="Times New Roman"/>
                <a:cs typeface="Times New Roman"/>
              </a:rPr>
              <a:t> </a:t>
            </a:r>
            <a:r>
              <a:rPr lang="en-US" sz="3000" b="1" i="1" dirty="0" err="1">
                <a:solidFill>
                  <a:srgbClr val="0000FF"/>
                </a:solidFill>
                <a:latin typeface="Times New Roman"/>
                <a:ea typeface="Times New Roman"/>
                <a:cs typeface="Times New Roman"/>
              </a:rPr>
              <a:t>kelayotgani</a:t>
            </a:r>
            <a:r>
              <a:rPr lang="en-US" sz="3000" b="1" i="1" dirty="0">
                <a:solidFill>
                  <a:srgbClr val="0000FF"/>
                </a:solidFill>
                <a:latin typeface="Times New Roman"/>
                <a:ea typeface="Times New Roman"/>
                <a:cs typeface="Times New Roman"/>
              </a:rPr>
              <a:t> </a:t>
            </a:r>
            <a:r>
              <a:rPr lang="en-US" sz="3000" dirty="0" err="1">
                <a:latin typeface="Times New Roman"/>
                <a:ea typeface="Times New Roman"/>
                <a:cs typeface="Times New Roman"/>
              </a:rPr>
              <a:t>ko‘rsatilgan</a:t>
            </a:r>
            <a:r>
              <a:rPr lang="en-US" sz="3000" dirty="0">
                <a:latin typeface="Times New Roman"/>
                <a:ea typeface="Times New Roman"/>
                <a:cs typeface="Times New Roman"/>
              </a:rPr>
              <a:t>.</a:t>
            </a:r>
            <a:endParaRPr lang="ru-RU" sz="3000" dirty="0">
              <a:ea typeface="Calibri"/>
              <a:cs typeface="Times New Roman"/>
            </a:endParaRPr>
          </a:p>
        </p:txBody>
      </p:sp>
    </p:spTree>
    <p:extLst>
      <p:ext uri="{BB962C8B-B14F-4D97-AF65-F5344CB8AC3E}">
        <p14:creationId xmlns:p14="http://schemas.microsoft.com/office/powerpoint/2010/main" val="22209743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14068" y="0"/>
            <a:ext cx="9144000" cy="6974632"/>
          </a:xfrm>
        </p:spPr>
        <p:style>
          <a:lnRef idx="1">
            <a:schemeClr val="accent3"/>
          </a:lnRef>
          <a:fillRef idx="2">
            <a:schemeClr val="accent3"/>
          </a:fillRef>
          <a:effectRef idx="1">
            <a:schemeClr val="accent3"/>
          </a:effectRef>
          <a:fontRef idx="minor">
            <a:schemeClr val="dk1"/>
          </a:fontRef>
        </p:style>
        <p:txBody>
          <a:bodyPr rtlCol="0">
            <a:noAutofit/>
          </a:bodyPr>
          <a:lstStyle/>
          <a:p>
            <a:pPr marL="46037" indent="0" algn="just">
              <a:lnSpc>
                <a:spcPct val="107000"/>
              </a:lnSpc>
              <a:spcAft>
                <a:spcPts val="0"/>
              </a:spcAft>
              <a:buNone/>
            </a:pPr>
            <a:r>
              <a:rPr lang="en-US" sz="2800" dirty="0" smtClean="0">
                <a:latin typeface="Times New Roman"/>
                <a:ea typeface="Calibri"/>
              </a:rPr>
              <a:t>	</a:t>
            </a:r>
            <a:r>
              <a:rPr lang="en-US" sz="2800" b="1" dirty="0" err="1" smtClean="0">
                <a:latin typeface="Times New Roman"/>
                <a:ea typeface="Calibri"/>
              </a:rPr>
              <a:t>Soliqlarni</a:t>
            </a:r>
            <a:r>
              <a:rPr lang="en-US" sz="2800" dirty="0" smtClean="0">
                <a:latin typeface="Times New Roman"/>
                <a:ea typeface="Calibri"/>
              </a:rPr>
              <a:t>  </a:t>
            </a:r>
            <a:r>
              <a:rPr lang="en-US" sz="2800" b="1" dirty="0" err="1" smtClean="0">
                <a:latin typeface="Times New Roman"/>
                <a:ea typeface="Calibri"/>
              </a:rPr>
              <a:t>yig'ish</a:t>
            </a:r>
            <a:r>
              <a:rPr lang="en-US" sz="2800" b="1" dirty="0" smtClean="0">
                <a:latin typeface="Times New Roman"/>
                <a:ea typeface="Calibri"/>
              </a:rPr>
              <a:t> </a:t>
            </a:r>
            <a:r>
              <a:rPr lang="en-US" sz="2800" dirty="0" smtClean="0">
                <a:latin typeface="Times New Roman"/>
                <a:ea typeface="Calibri"/>
              </a:rPr>
              <a:t> </a:t>
            </a:r>
            <a:r>
              <a:rPr lang="en-US" sz="2800" dirty="0" err="1">
                <a:latin typeface="Times New Roman"/>
                <a:ea typeface="Calibri"/>
              </a:rPr>
              <a:t>uchun</a:t>
            </a:r>
            <a:r>
              <a:rPr lang="en-US" sz="2800" dirty="0">
                <a:latin typeface="Times New Roman"/>
                <a:ea typeface="Calibri"/>
              </a:rPr>
              <a:t>  </a:t>
            </a:r>
            <a:r>
              <a:rPr lang="en-US" sz="2800" dirty="0" err="1">
                <a:latin typeface="Times New Roman"/>
                <a:ea typeface="Calibri"/>
              </a:rPr>
              <a:t>mas'uliyat</a:t>
            </a:r>
            <a:r>
              <a:rPr lang="en-US" sz="2800" dirty="0">
                <a:latin typeface="Times New Roman"/>
                <a:ea typeface="Calibri"/>
              </a:rPr>
              <a:t>  </a:t>
            </a:r>
            <a:r>
              <a:rPr lang="en-US" sz="2800" b="1" i="1" dirty="0" err="1">
                <a:solidFill>
                  <a:srgbClr val="0033CC"/>
                </a:solidFill>
                <a:latin typeface="Times New Roman"/>
                <a:ea typeface="Calibri"/>
              </a:rPr>
              <a:t>satraplar</a:t>
            </a:r>
            <a:r>
              <a:rPr lang="en-US" sz="2800" b="1" i="1" dirty="0">
                <a:solidFill>
                  <a:srgbClr val="0033CC"/>
                </a:solidFill>
                <a:latin typeface="Times New Roman"/>
                <a:ea typeface="Calibri"/>
              </a:rPr>
              <a:t>,  </a:t>
            </a:r>
            <a:r>
              <a:rPr lang="en-US" sz="2800" b="1" i="1" dirty="0" err="1">
                <a:solidFill>
                  <a:srgbClr val="0033CC"/>
                </a:solidFill>
                <a:latin typeface="Times New Roman"/>
                <a:ea typeface="Calibri"/>
              </a:rPr>
              <a:t>nomarxlar</a:t>
            </a:r>
            <a:r>
              <a:rPr lang="en-US" sz="2800" b="1" i="1" dirty="0">
                <a:solidFill>
                  <a:srgbClr val="0033CC"/>
                </a:solidFill>
                <a:latin typeface="Times New Roman"/>
                <a:ea typeface="Calibri"/>
              </a:rPr>
              <a:t>,  </a:t>
            </a:r>
            <a:r>
              <a:rPr lang="en-US" sz="2800" b="1" i="1" dirty="0" err="1">
                <a:solidFill>
                  <a:srgbClr val="0033CC"/>
                </a:solidFill>
                <a:latin typeface="Times New Roman"/>
                <a:ea typeface="Calibri"/>
              </a:rPr>
              <a:t>shahar</a:t>
            </a:r>
            <a:r>
              <a:rPr lang="en-US" sz="2800" b="1" i="1" dirty="0">
                <a:solidFill>
                  <a:srgbClr val="0033CC"/>
                </a:solidFill>
                <a:latin typeface="Times New Roman"/>
                <a:ea typeface="Calibri"/>
              </a:rPr>
              <a:t> </a:t>
            </a:r>
            <a:r>
              <a:rPr lang="en-US" sz="2800" b="1" i="1" dirty="0" err="1">
                <a:solidFill>
                  <a:srgbClr val="0033CC"/>
                </a:solidFill>
                <a:latin typeface="Times New Roman"/>
                <a:ea typeface="Calibri"/>
              </a:rPr>
              <a:t>boshliqlari</a:t>
            </a:r>
            <a:r>
              <a:rPr lang="en-US" sz="2800" b="1" i="1" dirty="0">
                <a:solidFill>
                  <a:srgbClr val="0033CC"/>
                </a:solidFill>
                <a:latin typeface="Times New Roman"/>
                <a:ea typeface="Calibri"/>
              </a:rPr>
              <a:t>,  </a:t>
            </a:r>
            <a:r>
              <a:rPr lang="en-US" sz="2800" b="1" i="1" dirty="0" err="1">
                <a:solidFill>
                  <a:srgbClr val="0033CC"/>
                </a:solidFill>
                <a:latin typeface="Times New Roman"/>
                <a:ea typeface="Calibri"/>
              </a:rPr>
              <a:t>qishloq</a:t>
            </a:r>
            <a:r>
              <a:rPr lang="en-US" sz="2800" b="1" i="1" dirty="0">
                <a:solidFill>
                  <a:srgbClr val="0033CC"/>
                </a:solidFill>
                <a:latin typeface="Times New Roman"/>
                <a:ea typeface="Calibri"/>
              </a:rPr>
              <a:t>  </a:t>
            </a:r>
            <a:r>
              <a:rPr lang="en-US" sz="2800" b="1" i="1" dirty="0" err="1">
                <a:solidFill>
                  <a:srgbClr val="0033CC"/>
                </a:solidFill>
                <a:latin typeface="Times New Roman"/>
                <a:ea typeface="Calibri"/>
              </a:rPr>
              <a:t>oqsoqollari</a:t>
            </a:r>
            <a:r>
              <a:rPr lang="en-US" sz="2800" b="1" i="1" dirty="0">
                <a:solidFill>
                  <a:srgbClr val="0033CC"/>
                </a:solidFill>
                <a:latin typeface="Times New Roman"/>
                <a:ea typeface="Calibri"/>
              </a:rPr>
              <a:t>  </a:t>
            </a:r>
            <a:r>
              <a:rPr lang="en-US" sz="2800" b="1" i="1" dirty="0" err="1">
                <a:solidFill>
                  <a:srgbClr val="0033CC"/>
                </a:solidFill>
                <a:latin typeface="Times New Roman"/>
                <a:ea typeface="Calibri"/>
              </a:rPr>
              <a:t>va</a:t>
            </a:r>
            <a:r>
              <a:rPr lang="en-US" sz="2800" b="1" i="1" dirty="0">
                <a:solidFill>
                  <a:srgbClr val="0033CC"/>
                </a:solidFill>
                <a:latin typeface="Times New Roman"/>
                <a:ea typeface="Calibri"/>
              </a:rPr>
              <a:t>  </a:t>
            </a:r>
            <a:r>
              <a:rPr lang="en-US" sz="2800" b="1" i="1" dirty="0" err="1">
                <a:solidFill>
                  <a:srgbClr val="0033CC"/>
                </a:solidFill>
                <a:latin typeface="Times New Roman"/>
                <a:ea typeface="Calibri"/>
              </a:rPr>
              <a:t>qabila</a:t>
            </a:r>
            <a:r>
              <a:rPr lang="en-US" sz="2800" b="1" i="1" dirty="0">
                <a:solidFill>
                  <a:srgbClr val="0033CC"/>
                </a:solidFill>
                <a:latin typeface="Times New Roman"/>
                <a:ea typeface="Calibri"/>
              </a:rPr>
              <a:t>  </a:t>
            </a:r>
            <a:r>
              <a:rPr lang="en-US" sz="2800" b="1" i="1" dirty="0" err="1">
                <a:solidFill>
                  <a:srgbClr val="0033CC"/>
                </a:solidFill>
                <a:latin typeface="Times New Roman"/>
                <a:ea typeface="Calibri"/>
              </a:rPr>
              <a:t>yetakchilari</a:t>
            </a:r>
            <a:r>
              <a:rPr lang="en-US" sz="2800" dirty="0">
                <a:latin typeface="Times New Roman"/>
                <a:ea typeface="Calibri"/>
              </a:rPr>
              <a:t>  </a:t>
            </a:r>
            <a:r>
              <a:rPr lang="en-US" sz="2800" dirty="0" err="1">
                <a:latin typeface="Times New Roman"/>
                <a:ea typeface="Calibri"/>
              </a:rPr>
              <a:t>zimmasiga</a:t>
            </a:r>
            <a:r>
              <a:rPr lang="en-US" sz="2800" dirty="0">
                <a:latin typeface="Times New Roman"/>
                <a:ea typeface="Calibri"/>
              </a:rPr>
              <a:t>  </a:t>
            </a:r>
            <a:r>
              <a:rPr lang="en-US" sz="2800" dirty="0" err="1">
                <a:latin typeface="Times New Roman"/>
                <a:ea typeface="Calibri"/>
              </a:rPr>
              <a:t>tushgan</a:t>
            </a:r>
            <a:r>
              <a:rPr lang="en-US" sz="2800" dirty="0">
                <a:latin typeface="Times New Roman"/>
                <a:ea typeface="Calibri"/>
              </a:rPr>
              <a:t>. </a:t>
            </a:r>
            <a:r>
              <a:rPr lang="en-US" sz="2800" dirty="0" err="1">
                <a:latin typeface="Times New Roman"/>
                <a:ea typeface="Calibri"/>
              </a:rPr>
              <a:t>Maxsus</a:t>
            </a:r>
            <a:r>
              <a:rPr lang="en-US" sz="2800" dirty="0">
                <a:latin typeface="Times New Roman"/>
                <a:ea typeface="Calibri"/>
              </a:rPr>
              <a:t>  </a:t>
            </a:r>
            <a:r>
              <a:rPr lang="en-US" sz="2800" b="1" dirty="0" err="1">
                <a:latin typeface="Times New Roman"/>
                <a:ea typeface="Calibri"/>
              </a:rPr>
              <a:t>soliq</a:t>
            </a:r>
            <a:r>
              <a:rPr lang="en-US" sz="2800" b="1" dirty="0">
                <a:latin typeface="Times New Roman"/>
                <a:ea typeface="Calibri"/>
              </a:rPr>
              <a:t>  </a:t>
            </a:r>
            <a:r>
              <a:rPr lang="en-US" sz="2800" b="1" dirty="0" err="1">
                <a:latin typeface="Times New Roman"/>
                <a:ea typeface="Calibri"/>
              </a:rPr>
              <a:t>yig'uvchi</a:t>
            </a:r>
            <a:r>
              <a:rPr lang="en-US" sz="2800" b="1" dirty="0">
                <a:latin typeface="Times New Roman"/>
                <a:ea typeface="Calibri"/>
              </a:rPr>
              <a:t>  </a:t>
            </a:r>
            <a:r>
              <a:rPr lang="en-US" sz="2800" b="1" dirty="0" err="1">
                <a:latin typeface="Times New Roman"/>
                <a:ea typeface="Calibri"/>
              </a:rPr>
              <a:t>shoh</a:t>
            </a:r>
            <a:r>
              <a:rPr lang="en-US" sz="2800" b="1" dirty="0">
                <a:latin typeface="Times New Roman"/>
                <a:ea typeface="Calibri"/>
              </a:rPr>
              <a:t>  </a:t>
            </a:r>
            <a:r>
              <a:rPr lang="en-US" sz="2800" b="1" dirty="0" err="1">
                <a:latin typeface="Times New Roman"/>
                <a:ea typeface="Calibri"/>
              </a:rPr>
              <a:t>odamlari</a:t>
            </a:r>
            <a:r>
              <a:rPr lang="en-US" sz="2800" b="1" dirty="0">
                <a:latin typeface="Times New Roman"/>
                <a:ea typeface="Calibri"/>
              </a:rPr>
              <a:t>  </a:t>
            </a:r>
            <a:r>
              <a:rPr lang="en-US" sz="2800" b="1" dirty="0" err="1">
                <a:latin typeface="Times New Roman"/>
                <a:ea typeface="Calibri"/>
              </a:rPr>
              <a:t>va</a:t>
            </a:r>
            <a:r>
              <a:rPr lang="en-US" sz="2800" b="1" dirty="0">
                <a:latin typeface="Times New Roman"/>
                <a:ea typeface="Calibri"/>
              </a:rPr>
              <a:t>  </a:t>
            </a:r>
            <a:r>
              <a:rPr lang="en-US" sz="2800" b="1" dirty="0" err="1">
                <a:latin typeface="Times New Roman"/>
                <a:ea typeface="Calibri"/>
              </a:rPr>
              <a:t>soliq</a:t>
            </a:r>
            <a:r>
              <a:rPr lang="en-US" sz="2800" b="1" dirty="0">
                <a:latin typeface="Times New Roman"/>
                <a:ea typeface="Calibri"/>
              </a:rPr>
              <a:t>  </a:t>
            </a:r>
            <a:r>
              <a:rPr lang="en-US" sz="2800" b="1" dirty="0" err="1">
                <a:latin typeface="Times New Roman"/>
                <a:ea typeface="Calibri"/>
              </a:rPr>
              <a:t>nozirlari</a:t>
            </a:r>
            <a:r>
              <a:rPr lang="en-US" sz="2800" b="1" dirty="0">
                <a:latin typeface="Times New Roman"/>
                <a:ea typeface="Calibri"/>
              </a:rPr>
              <a:t> </a:t>
            </a:r>
            <a:r>
              <a:rPr lang="en-US" sz="2800" dirty="0">
                <a:latin typeface="Times New Roman"/>
                <a:ea typeface="Calibri"/>
              </a:rPr>
              <a:t> </a:t>
            </a:r>
            <a:r>
              <a:rPr lang="en-US" sz="2800" dirty="0" err="1">
                <a:latin typeface="Times New Roman"/>
                <a:ea typeface="Calibri"/>
              </a:rPr>
              <a:t>mavjud</a:t>
            </a:r>
            <a:r>
              <a:rPr lang="en-US" sz="2800" dirty="0">
                <a:latin typeface="Times New Roman"/>
                <a:ea typeface="Calibri"/>
              </a:rPr>
              <a:t>  </a:t>
            </a:r>
            <a:r>
              <a:rPr lang="en-US" sz="2800" dirty="0" err="1">
                <a:latin typeface="Times New Roman"/>
                <a:ea typeface="Calibri"/>
              </a:rPr>
              <a:t>bo'lgan</a:t>
            </a:r>
            <a:r>
              <a:rPr lang="en-US" sz="2800" dirty="0">
                <a:latin typeface="Times New Roman"/>
                <a:ea typeface="Calibri"/>
              </a:rPr>
              <a:t>. </a:t>
            </a:r>
            <a:r>
              <a:rPr lang="en-US" sz="2800" dirty="0" err="1">
                <a:latin typeface="Times New Roman"/>
                <a:ea typeface="Calibri"/>
              </a:rPr>
              <a:t>Shunisi</a:t>
            </a:r>
            <a:r>
              <a:rPr lang="en-US" sz="2800" dirty="0">
                <a:latin typeface="Times New Roman"/>
                <a:ea typeface="Calibri"/>
              </a:rPr>
              <a:t> </a:t>
            </a:r>
            <a:r>
              <a:rPr lang="en-US" sz="2800" dirty="0" err="1">
                <a:latin typeface="Times New Roman"/>
                <a:ea typeface="Calibri"/>
              </a:rPr>
              <a:t>hain</a:t>
            </a:r>
            <a:r>
              <a:rPr lang="en-US" sz="2800" dirty="0">
                <a:latin typeface="Times New Roman"/>
                <a:ea typeface="Calibri"/>
              </a:rPr>
              <a:t> </a:t>
            </a:r>
            <a:r>
              <a:rPr lang="en-US" sz="2800" dirty="0" err="1">
                <a:latin typeface="Times New Roman"/>
                <a:ea typeface="Calibri"/>
              </a:rPr>
              <a:t>borki</a:t>
            </a:r>
            <a:r>
              <a:rPr lang="en-US" sz="2800" dirty="0">
                <a:latin typeface="Times New Roman"/>
                <a:ea typeface="Calibri"/>
              </a:rPr>
              <a:t>, </a:t>
            </a:r>
            <a:r>
              <a:rPr lang="en-US" sz="2800" dirty="0" err="1">
                <a:latin typeface="Times New Roman"/>
                <a:ea typeface="Calibri"/>
              </a:rPr>
              <a:t>bir</a:t>
            </a:r>
            <a:r>
              <a:rPr lang="en-US" sz="2800" dirty="0">
                <a:latin typeface="Times New Roman"/>
                <a:ea typeface="Calibri"/>
              </a:rPr>
              <a:t> </a:t>
            </a:r>
            <a:r>
              <a:rPr lang="en-US" sz="2800" dirty="0" err="1">
                <a:latin typeface="Times New Roman"/>
                <a:ea typeface="Calibri"/>
              </a:rPr>
              <a:t>qator</a:t>
            </a:r>
            <a:r>
              <a:rPr lang="en-US" sz="2800" dirty="0">
                <a:latin typeface="Times New Roman"/>
                <a:ea typeface="Calibri"/>
              </a:rPr>
              <a:t> </a:t>
            </a:r>
            <a:r>
              <a:rPr lang="en-US" sz="2800" dirty="0" err="1">
                <a:latin typeface="Times New Roman"/>
                <a:ea typeface="Calibri"/>
              </a:rPr>
              <a:t>olimlarning</a:t>
            </a:r>
            <a:r>
              <a:rPr lang="en-US" sz="2800" dirty="0">
                <a:latin typeface="Times New Roman"/>
                <a:ea typeface="Calibri"/>
              </a:rPr>
              <a:t> </a:t>
            </a:r>
            <a:r>
              <a:rPr lang="en-US" sz="2800" dirty="0" err="1">
                <a:latin typeface="Times New Roman"/>
                <a:ea typeface="Calibri"/>
              </a:rPr>
              <a:t>fikricha</a:t>
            </a:r>
            <a:r>
              <a:rPr lang="en-US" sz="2800" dirty="0">
                <a:latin typeface="Times New Roman"/>
                <a:ea typeface="Calibri"/>
              </a:rPr>
              <a:t>, </a:t>
            </a:r>
            <a:r>
              <a:rPr lang="en-US" sz="2800" dirty="0" err="1">
                <a:latin typeface="Times New Roman"/>
                <a:ea typeface="Calibri"/>
              </a:rPr>
              <a:t>Ahamoniylar</a:t>
            </a:r>
            <a:r>
              <a:rPr lang="en-US" sz="2800" dirty="0">
                <a:latin typeface="Times New Roman"/>
                <a:ea typeface="Calibri"/>
              </a:rPr>
              <a:t> </a:t>
            </a:r>
            <a:r>
              <a:rPr lang="en-US" sz="2800" dirty="0" err="1">
                <a:latin typeface="Times New Roman"/>
                <a:ea typeface="Calibri"/>
              </a:rPr>
              <a:t>saltanatining</a:t>
            </a:r>
            <a:r>
              <a:rPr lang="en-US" sz="2800" dirty="0">
                <a:latin typeface="Times New Roman"/>
                <a:ea typeface="Calibri"/>
              </a:rPr>
              <a:t> </a:t>
            </a:r>
            <a:r>
              <a:rPr lang="en-US" sz="2800" dirty="0" err="1">
                <a:latin typeface="Times New Roman"/>
                <a:ea typeface="Calibri"/>
              </a:rPr>
              <a:t>alohida</a:t>
            </a:r>
            <a:r>
              <a:rPr lang="en-US" sz="2800" dirty="0">
                <a:latin typeface="Times New Roman"/>
                <a:ea typeface="Calibri"/>
              </a:rPr>
              <a:t> </a:t>
            </a:r>
            <a:r>
              <a:rPr lang="en-US" sz="2800" dirty="0" err="1">
                <a:latin typeface="Times New Roman"/>
                <a:ea typeface="Calibri"/>
              </a:rPr>
              <a:t>bir</a:t>
            </a:r>
            <a:r>
              <a:rPr lang="en-US" sz="2800" dirty="0">
                <a:latin typeface="Times New Roman"/>
                <a:ea typeface="Calibri"/>
              </a:rPr>
              <a:t> </a:t>
            </a:r>
            <a:r>
              <a:rPr lang="en-US" sz="2800" dirty="0" err="1">
                <a:latin typeface="Times New Roman"/>
                <a:ea typeface="Calibri"/>
              </a:rPr>
              <a:t>satrapliklarida</a:t>
            </a:r>
            <a:r>
              <a:rPr lang="en-US" sz="2800" dirty="0">
                <a:latin typeface="Times New Roman"/>
                <a:ea typeface="Calibri"/>
              </a:rPr>
              <a:t> </a:t>
            </a:r>
            <a:r>
              <a:rPr lang="en-US" sz="2800" dirty="0" err="1">
                <a:latin typeface="Times New Roman"/>
                <a:ea typeface="Calibri"/>
              </a:rPr>
              <a:t>ahohdan</a:t>
            </a:r>
            <a:r>
              <a:rPr lang="en-US" sz="2800" dirty="0">
                <a:latin typeface="Times New Roman"/>
                <a:ea typeface="Calibri"/>
              </a:rPr>
              <a:t> </a:t>
            </a:r>
            <a:r>
              <a:rPr lang="en-US" sz="2800" dirty="0" err="1">
                <a:latin typeface="Times New Roman"/>
                <a:ea typeface="Calibri"/>
              </a:rPr>
              <a:t>undiriladigan</a:t>
            </a:r>
            <a:r>
              <a:rPr lang="en-US" sz="2800" dirty="0">
                <a:latin typeface="Times New Roman"/>
                <a:ea typeface="Calibri"/>
              </a:rPr>
              <a:t> </a:t>
            </a:r>
            <a:r>
              <a:rPr lang="en-US" sz="2800" dirty="0" err="1">
                <a:latin typeface="Times New Roman"/>
                <a:ea typeface="Calibri"/>
              </a:rPr>
              <a:t>soliqni</a:t>
            </a:r>
            <a:r>
              <a:rPr lang="en-US" sz="2800" dirty="0">
                <a:latin typeface="Times New Roman"/>
                <a:ea typeface="Calibri"/>
              </a:rPr>
              <a:t> </a:t>
            </a:r>
            <a:r>
              <a:rPr lang="en-US" sz="2800" b="1" i="1" dirty="0" err="1">
                <a:latin typeface="Times New Roman"/>
                <a:ea typeface="Calibri"/>
              </a:rPr>
              <a:t>bevosita</a:t>
            </a:r>
            <a:r>
              <a:rPr lang="en-US" sz="2800" b="1" i="1" dirty="0">
                <a:latin typeface="Times New Roman"/>
                <a:ea typeface="Calibri"/>
              </a:rPr>
              <a:t> </a:t>
            </a:r>
            <a:r>
              <a:rPr lang="en-US" sz="2800" b="1" i="1" dirty="0" err="1">
                <a:latin typeface="Times New Roman"/>
                <a:ea typeface="Calibri"/>
              </a:rPr>
              <a:t>aholining</a:t>
            </a:r>
            <a:r>
              <a:rPr lang="en-US" sz="2800" b="1" i="1" dirty="0">
                <a:latin typeface="Times New Roman"/>
                <a:ea typeface="Calibri"/>
              </a:rPr>
              <a:t> </a:t>
            </a:r>
            <a:r>
              <a:rPr lang="en-US" sz="2800" b="1" i="1" dirty="0" err="1">
                <a:latin typeface="Times New Roman"/>
                <a:ea typeface="Calibri"/>
              </a:rPr>
              <a:t>o'zidan</a:t>
            </a:r>
            <a:r>
              <a:rPr lang="en-US" sz="2800" b="1" i="1" dirty="0">
                <a:latin typeface="Times New Roman"/>
                <a:ea typeface="Calibri"/>
              </a:rPr>
              <a:t> </a:t>
            </a:r>
            <a:r>
              <a:rPr lang="en-US" sz="2800" b="1" i="1" dirty="0" err="1">
                <a:latin typeface="Times New Roman"/>
                <a:ea typeface="Calibri"/>
              </a:rPr>
              <a:t>emas</a:t>
            </a:r>
            <a:r>
              <a:rPr lang="en-US" sz="2800" b="1" i="1" dirty="0">
                <a:latin typeface="Times New Roman"/>
                <a:ea typeface="Calibri"/>
              </a:rPr>
              <a:t>, </a:t>
            </a:r>
            <a:r>
              <a:rPr lang="en-US" sz="2800" b="1" i="1" dirty="0" err="1">
                <a:latin typeface="Times New Roman"/>
                <a:ea typeface="Calibri"/>
              </a:rPr>
              <a:t>balki</a:t>
            </a:r>
            <a:r>
              <a:rPr lang="en-US" sz="2800" b="1" i="1" dirty="0">
                <a:latin typeface="Times New Roman"/>
                <a:ea typeface="Calibri"/>
              </a:rPr>
              <a:t> </a:t>
            </a:r>
            <a:r>
              <a:rPr lang="en-US" sz="2800" b="1" i="1" dirty="0" err="1">
                <a:latin typeface="Times New Roman"/>
                <a:ea typeface="Calibri"/>
              </a:rPr>
              <a:t>ijaradorlar</a:t>
            </a:r>
            <a:r>
              <a:rPr lang="en-US" sz="2800" b="1" i="1" dirty="0">
                <a:latin typeface="Times New Roman"/>
                <a:ea typeface="Calibri"/>
              </a:rPr>
              <a:t> </a:t>
            </a:r>
            <a:r>
              <a:rPr lang="en-US" sz="2800" dirty="0" err="1">
                <a:latin typeface="Times New Roman"/>
                <a:ea typeface="Calibri"/>
              </a:rPr>
              <a:t>yordamida</a:t>
            </a:r>
            <a:r>
              <a:rPr lang="en-US" sz="2800" dirty="0">
                <a:latin typeface="Times New Roman"/>
                <a:ea typeface="Calibri"/>
              </a:rPr>
              <a:t>, </a:t>
            </a:r>
            <a:r>
              <a:rPr lang="en-US" sz="2800" dirty="0" err="1">
                <a:latin typeface="Times New Roman"/>
                <a:ea typeface="Calibri"/>
              </a:rPr>
              <a:t>ya’ni</a:t>
            </a:r>
            <a:r>
              <a:rPr lang="en-US" sz="2800" dirty="0">
                <a:latin typeface="Times New Roman"/>
                <a:ea typeface="Calibri"/>
              </a:rPr>
              <a:t> </a:t>
            </a:r>
            <a:r>
              <a:rPr lang="en-US" sz="2800" dirty="0" err="1">
                <a:latin typeface="Times New Roman"/>
                <a:ea typeface="Calibri"/>
              </a:rPr>
              <a:t>qandaydir</a:t>
            </a:r>
            <a:r>
              <a:rPr lang="en-US" sz="2800" dirty="0">
                <a:latin typeface="Times New Roman"/>
                <a:ea typeface="Calibri"/>
              </a:rPr>
              <a:t> </a:t>
            </a:r>
            <a:r>
              <a:rPr lang="en-US" sz="2800" dirty="0" err="1">
                <a:latin typeface="Times New Roman"/>
                <a:ea typeface="Calibri"/>
              </a:rPr>
              <a:t>bir</a:t>
            </a:r>
            <a:r>
              <a:rPr lang="en-US" sz="2800" dirty="0">
                <a:latin typeface="Times New Roman"/>
                <a:ea typeface="Calibri"/>
              </a:rPr>
              <a:t> </a:t>
            </a:r>
            <a:r>
              <a:rPr lang="en-US" sz="2800" dirty="0" err="1">
                <a:latin typeface="Times New Roman"/>
                <a:ea typeface="Calibri"/>
              </a:rPr>
              <a:t>shaxs</a:t>
            </a:r>
            <a:r>
              <a:rPr lang="en-US" sz="2800" dirty="0">
                <a:latin typeface="Times New Roman"/>
                <a:ea typeface="Calibri"/>
              </a:rPr>
              <a:t> </a:t>
            </a:r>
            <a:r>
              <a:rPr lang="en-US" sz="2800" dirty="0" err="1">
                <a:latin typeface="Times New Roman"/>
                <a:ea typeface="Calibri"/>
              </a:rPr>
              <a:t>oldindan</a:t>
            </a:r>
            <a:r>
              <a:rPr lang="en-US" sz="2800" dirty="0">
                <a:latin typeface="Times New Roman"/>
                <a:ea typeface="Calibri"/>
              </a:rPr>
              <a:t> </a:t>
            </a:r>
            <a:r>
              <a:rPr lang="en-US" sz="2800" dirty="0" err="1">
                <a:latin typeface="Times New Roman"/>
                <a:ea typeface="Calibri"/>
              </a:rPr>
              <a:t>shoh</a:t>
            </a:r>
            <a:r>
              <a:rPr lang="en-US" sz="2800" dirty="0">
                <a:latin typeface="Times New Roman"/>
                <a:ea typeface="Calibri"/>
              </a:rPr>
              <a:t>  </a:t>
            </a:r>
            <a:r>
              <a:rPr lang="en-US" sz="2800" dirty="0" err="1">
                <a:latin typeface="Times New Roman"/>
                <a:ea typeface="Calibri"/>
              </a:rPr>
              <a:t>g‘aznasiga</a:t>
            </a:r>
            <a:r>
              <a:rPr lang="en-US" sz="2800" dirty="0">
                <a:latin typeface="Times New Roman"/>
                <a:ea typeface="Calibri"/>
              </a:rPr>
              <a:t>  </a:t>
            </a:r>
            <a:r>
              <a:rPr lang="en-US" sz="2800" dirty="0" err="1">
                <a:latin typeface="Times New Roman"/>
                <a:ea typeface="Calibri"/>
              </a:rPr>
              <a:t>to'lanadigan</a:t>
            </a:r>
            <a:r>
              <a:rPr lang="en-US" sz="2800" dirty="0">
                <a:latin typeface="Times New Roman"/>
                <a:ea typeface="Calibri"/>
              </a:rPr>
              <a:t>  </a:t>
            </a:r>
            <a:r>
              <a:rPr lang="en-US" sz="2800" dirty="0" err="1">
                <a:latin typeface="Times New Roman"/>
                <a:ea typeface="Calibri"/>
              </a:rPr>
              <a:t>soliqni</a:t>
            </a:r>
            <a:r>
              <a:rPr lang="en-US" sz="2800" dirty="0">
                <a:latin typeface="Times New Roman"/>
                <a:ea typeface="Calibri"/>
              </a:rPr>
              <a:t>  </a:t>
            </a:r>
            <a:r>
              <a:rPr lang="en-US" sz="2800" dirty="0" err="1">
                <a:latin typeface="Times New Roman"/>
                <a:ea typeface="Calibri"/>
              </a:rPr>
              <a:t>yonidan</a:t>
            </a:r>
            <a:r>
              <a:rPr lang="en-US" sz="2800" dirty="0">
                <a:latin typeface="Times New Roman"/>
                <a:ea typeface="Calibri"/>
              </a:rPr>
              <a:t>  </a:t>
            </a:r>
            <a:r>
              <a:rPr lang="en-US" sz="2800" dirty="0" err="1">
                <a:latin typeface="Times New Roman"/>
                <a:ea typeface="Calibri"/>
              </a:rPr>
              <a:t>to'laydi</a:t>
            </a:r>
            <a:r>
              <a:rPr lang="en-US" sz="2800" dirty="0">
                <a:latin typeface="Times New Roman"/>
                <a:ea typeface="Calibri"/>
              </a:rPr>
              <a:t>,  </a:t>
            </a:r>
            <a:r>
              <a:rPr lang="en-US" sz="2800" dirty="0" err="1">
                <a:latin typeface="Times New Roman"/>
                <a:ea typeface="Calibri"/>
              </a:rPr>
              <a:t>bunda</a:t>
            </a:r>
            <a:r>
              <a:rPr lang="en-US" sz="2800" dirty="0">
                <a:latin typeface="Times New Roman"/>
                <a:ea typeface="Calibri"/>
              </a:rPr>
              <a:t>  u  </a:t>
            </a:r>
            <a:r>
              <a:rPr lang="en-US" sz="2800" dirty="0" err="1">
                <a:latin typeface="Times New Roman"/>
                <a:ea typeface="Calibri"/>
              </a:rPr>
              <a:t>davlatdan</a:t>
            </a:r>
            <a:r>
              <a:rPr lang="en-US" sz="2800" dirty="0">
                <a:latin typeface="Times New Roman"/>
                <a:ea typeface="Calibri"/>
              </a:rPr>
              <a:t> </a:t>
            </a:r>
            <a:r>
              <a:rPr lang="en-US" sz="2800" dirty="0" err="1">
                <a:latin typeface="Times New Roman"/>
                <a:ea typeface="Calibri"/>
              </a:rPr>
              <a:t>yalpisiga</a:t>
            </a:r>
            <a:r>
              <a:rPr lang="en-US" sz="2800" dirty="0">
                <a:latin typeface="Times New Roman"/>
                <a:ea typeface="Calibri"/>
              </a:rPr>
              <a:t> </a:t>
            </a:r>
            <a:r>
              <a:rPr lang="en-US" sz="2800" dirty="0" err="1">
                <a:latin typeface="Times New Roman"/>
                <a:ea typeface="Calibri"/>
              </a:rPr>
              <a:t>sotib</a:t>
            </a:r>
            <a:r>
              <a:rPr lang="en-US" sz="2800" dirty="0">
                <a:latin typeface="Times New Roman"/>
                <a:ea typeface="Calibri"/>
              </a:rPr>
              <a:t> </a:t>
            </a:r>
            <a:r>
              <a:rPr lang="en-US" sz="2800" dirty="0" err="1">
                <a:latin typeface="Times New Roman"/>
                <a:ea typeface="Calibri"/>
              </a:rPr>
              <a:t>olgani</a:t>
            </a:r>
            <a:r>
              <a:rPr lang="en-US" sz="2800" dirty="0">
                <a:latin typeface="Times New Roman"/>
                <a:ea typeface="Calibri"/>
              </a:rPr>
              <a:t> </a:t>
            </a:r>
            <a:r>
              <a:rPr lang="en-US" sz="2800" dirty="0" err="1">
                <a:latin typeface="Times New Roman"/>
                <a:ea typeface="Calibri"/>
              </a:rPr>
              <a:t>uchun</a:t>
            </a:r>
            <a:r>
              <a:rPr lang="en-US" sz="2800" dirty="0">
                <a:latin typeface="Times New Roman"/>
                <a:ea typeface="Calibri"/>
              </a:rPr>
              <a:t>, </a:t>
            </a:r>
            <a:r>
              <a:rPr lang="en-US" sz="2800" b="1" i="1" u="sng" dirty="0" err="1">
                <a:latin typeface="Times New Roman"/>
                <a:ea typeface="Calibri"/>
              </a:rPr>
              <a:t>tanho</a:t>
            </a:r>
            <a:r>
              <a:rPr lang="en-US" sz="2800" b="1" i="1" u="sng" dirty="0">
                <a:latin typeface="Times New Roman"/>
                <a:ea typeface="Calibri"/>
              </a:rPr>
              <a:t> </a:t>
            </a:r>
            <a:r>
              <a:rPr lang="en-US" sz="2800" b="1" i="1" u="sng" dirty="0" err="1">
                <a:latin typeface="Times New Roman"/>
                <a:ea typeface="Calibri"/>
              </a:rPr>
              <a:t>huquqni</a:t>
            </a:r>
            <a:r>
              <a:rPr lang="en-US" sz="2800" b="1" i="1" u="sng" dirty="0">
                <a:latin typeface="Times New Roman"/>
                <a:ea typeface="Calibri"/>
              </a:rPr>
              <a:t>  (</a:t>
            </a:r>
            <a:r>
              <a:rPr lang="en-US" sz="2800" b="1" i="1" u="sng" dirty="0" err="1">
                <a:latin typeface="Times New Roman"/>
                <a:ea typeface="Calibri"/>
              </a:rPr>
              <a:t>monopoliyani</a:t>
            </a:r>
            <a:r>
              <a:rPr lang="en-US" sz="2800" b="1" i="1" u="sng" dirty="0">
                <a:latin typeface="Times New Roman"/>
                <a:ea typeface="Calibri"/>
              </a:rPr>
              <a:t>)  </a:t>
            </a:r>
            <a:r>
              <a:rPr lang="en-US" sz="2800" dirty="0" err="1">
                <a:latin typeface="Times New Roman"/>
                <a:ea typeface="Calibri"/>
              </a:rPr>
              <a:t>qo'lga</a:t>
            </a:r>
            <a:r>
              <a:rPr lang="en-US" sz="2800" dirty="0">
                <a:latin typeface="Times New Roman"/>
                <a:ea typeface="Calibri"/>
              </a:rPr>
              <a:t> </a:t>
            </a:r>
            <a:r>
              <a:rPr lang="en-US" sz="2800" dirty="0" err="1">
                <a:latin typeface="Times New Roman"/>
                <a:ea typeface="Calibri"/>
              </a:rPr>
              <a:t>kiritib</a:t>
            </a:r>
            <a:r>
              <a:rPr lang="en-US" sz="2800" dirty="0">
                <a:latin typeface="Times New Roman"/>
                <a:ea typeface="Calibri"/>
              </a:rPr>
              <a:t> </a:t>
            </a:r>
            <a:r>
              <a:rPr lang="en-US" sz="2800" dirty="0" err="1">
                <a:latin typeface="Times New Roman"/>
                <a:ea typeface="Calibri"/>
              </a:rPr>
              <a:t>olgan</a:t>
            </a:r>
            <a:r>
              <a:rPr lang="en-US" sz="2800" dirty="0">
                <a:latin typeface="Times New Roman"/>
                <a:ea typeface="Calibri"/>
              </a:rPr>
              <a:t>  </a:t>
            </a:r>
            <a:r>
              <a:rPr lang="en-US" sz="2800" dirty="0" err="1">
                <a:latin typeface="Times New Roman"/>
                <a:ea typeface="Calibri"/>
              </a:rPr>
              <a:t>bo'ladi</a:t>
            </a:r>
            <a:r>
              <a:rPr lang="en-US" sz="2800" dirty="0">
                <a:latin typeface="Times New Roman"/>
                <a:ea typeface="Calibri"/>
              </a:rPr>
              <a:t>,  </a:t>
            </a:r>
            <a:r>
              <a:rPr lang="en-US" sz="2800" dirty="0" err="1">
                <a:latin typeface="Times New Roman"/>
                <a:ea typeface="Calibri"/>
              </a:rPr>
              <a:t>so'ngra</a:t>
            </a:r>
            <a:r>
              <a:rPr lang="en-US" sz="2800" dirty="0">
                <a:latin typeface="Times New Roman"/>
                <a:ea typeface="Calibri"/>
              </a:rPr>
              <a:t>  </a:t>
            </a:r>
            <a:r>
              <a:rPr lang="en-US" sz="2800" dirty="0" err="1">
                <a:latin typeface="Times New Roman"/>
                <a:ea typeface="Calibri"/>
              </a:rPr>
              <a:t>esa</a:t>
            </a:r>
            <a:r>
              <a:rPr lang="en-US" sz="2800" dirty="0">
                <a:latin typeface="Times New Roman"/>
                <a:ea typeface="Calibri"/>
              </a:rPr>
              <a:t>  </a:t>
            </a:r>
            <a:r>
              <a:rPr lang="en-US" sz="2800" b="1" i="1" dirty="0" err="1">
                <a:latin typeface="Times New Roman"/>
                <a:ea typeface="Calibri"/>
              </a:rPr>
              <a:t>yig'iladigan</a:t>
            </a:r>
            <a:r>
              <a:rPr lang="en-US" sz="2800" b="1" i="1" dirty="0">
                <a:latin typeface="Times New Roman"/>
                <a:ea typeface="Calibri"/>
              </a:rPr>
              <a:t>  </a:t>
            </a:r>
            <a:r>
              <a:rPr lang="en-US" sz="2800" b="1" i="1" dirty="0" err="1">
                <a:latin typeface="Times New Roman"/>
                <a:ea typeface="Calibri"/>
              </a:rPr>
              <a:t>soliq</a:t>
            </a:r>
            <a:r>
              <a:rPr lang="en-US" sz="2800" b="1" i="1" dirty="0">
                <a:latin typeface="Times New Roman"/>
                <a:ea typeface="Calibri"/>
              </a:rPr>
              <a:t>  </a:t>
            </a:r>
            <a:r>
              <a:rPr lang="en-US" sz="2800" b="1" i="1" dirty="0" err="1">
                <a:latin typeface="Times New Roman"/>
                <a:ea typeface="Calibri"/>
              </a:rPr>
              <a:t>summasini</a:t>
            </a:r>
            <a:r>
              <a:rPr lang="en-US" sz="2800" b="1" i="1" dirty="0">
                <a:latin typeface="Times New Roman"/>
                <a:ea typeface="Calibri"/>
              </a:rPr>
              <a:t>  </a:t>
            </a:r>
            <a:r>
              <a:rPr lang="en-US" sz="2800" b="1" i="1" dirty="0" err="1">
                <a:latin typeface="Times New Roman"/>
                <a:ea typeface="Calibri"/>
              </a:rPr>
              <a:t>oshirgan</a:t>
            </a:r>
            <a:r>
              <a:rPr lang="en-US" sz="2800" b="1" i="1" dirty="0">
                <a:latin typeface="Times New Roman"/>
                <a:ea typeface="Calibri"/>
              </a:rPr>
              <a:t>  </a:t>
            </a:r>
            <a:r>
              <a:rPr lang="en-US" sz="2800" b="1" i="1" dirty="0" err="1">
                <a:latin typeface="Times New Roman"/>
                <a:ea typeface="Calibri"/>
              </a:rPr>
              <a:t>holda</a:t>
            </a:r>
            <a:r>
              <a:rPr lang="en-US" sz="2800" dirty="0">
                <a:latin typeface="Times New Roman"/>
                <a:ea typeface="Calibri"/>
              </a:rPr>
              <a:t>, </a:t>
            </a:r>
            <a:r>
              <a:rPr lang="en-US" sz="2800" dirty="0" err="1">
                <a:latin typeface="Times New Roman"/>
                <a:ea typeface="Calibri"/>
              </a:rPr>
              <a:t>aholidan</a:t>
            </a:r>
            <a:r>
              <a:rPr lang="en-US" sz="2800" dirty="0">
                <a:latin typeface="Times New Roman"/>
                <a:ea typeface="Calibri"/>
              </a:rPr>
              <a:t>  </a:t>
            </a:r>
            <a:r>
              <a:rPr lang="en-US" sz="2800" dirty="0" err="1">
                <a:latin typeface="Times New Roman"/>
                <a:ea typeface="Calibri"/>
              </a:rPr>
              <a:t>ularni</a:t>
            </a:r>
            <a:r>
              <a:rPr lang="en-US" sz="2800" dirty="0">
                <a:latin typeface="Times New Roman"/>
                <a:ea typeface="Calibri"/>
              </a:rPr>
              <a:t>  </a:t>
            </a:r>
            <a:r>
              <a:rPr lang="en-US" sz="2800" dirty="0" err="1">
                <a:latin typeface="Times New Roman"/>
                <a:ea typeface="Calibri"/>
              </a:rPr>
              <a:t>undirib</a:t>
            </a:r>
            <a:r>
              <a:rPr lang="en-US" sz="2800" dirty="0">
                <a:latin typeface="Times New Roman"/>
                <a:ea typeface="Calibri"/>
              </a:rPr>
              <a:t>  </a:t>
            </a:r>
            <a:r>
              <a:rPr lang="en-US" sz="2800" dirty="0" err="1">
                <a:latin typeface="Times New Roman"/>
                <a:ea typeface="Calibri"/>
              </a:rPr>
              <a:t>oladi</a:t>
            </a:r>
            <a:r>
              <a:rPr lang="en-US" sz="2800" dirty="0">
                <a:latin typeface="Times New Roman"/>
                <a:ea typeface="Calibri"/>
              </a:rPr>
              <a:t>. </a:t>
            </a:r>
            <a:endParaRPr lang="ru-RU" sz="2800" dirty="0">
              <a:ea typeface="Calibri"/>
              <a:cs typeface="Times New Roman"/>
            </a:endParaRPr>
          </a:p>
        </p:txBody>
      </p:sp>
    </p:spTree>
    <p:extLst>
      <p:ext uri="{BB962C8B-B14F-4D97-AF65-F5344CB8AC3E}">
        <p14:creationId xmlns:p14="http://schemas.microsoft.com/office/powerpoint/2010/main" val="39198956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0" y="0"/>
            <a:ext cx="9144000" cy="785813"/>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3600" dirty="0" smtClean="0">
                <a:latin typeface="Times New Roman" pitchFamily="18" charset="0"/>
                <a:cs typeface="Times New Roman" pitchFamily="18" charset="0"/>
              </a:rPr>
              <a:t>Солиқ тизими</a:t>
            </a:r>
            <a:endParaRPr lang="ru-RU" sz="3600" dirty="0" smtClean="0">
              <a:latin typeface="Times New Roman" pitchFamily="18" charset="0"/>
              <a:cs typeface="Times New Roman" pitchFamily="18" charset="0"/>
            </a:endParaRPr>
          </a:p>
        </p:txBody>
      </p:sp>
      <p:sp>
        <p:nvSpPr>
          <p:cNvPr id="35843" name="Содержимое 2"/>
          <p:cNvSpPr>
            <a:spLocks noGrp="1"/>
          </p:cNvSpPr>
          <p:nvPr>
            <p:ph sz="quarter" idx="13"/>
          </p:nvPr>
        </p:nvSpPr>
        <p:spPr>
          <a:xfrm>
            <a:off x="0" y="785813"/>
            <a:ext cx="9144000" cy="6072187"/>
          </a:xfrm>
        </p:spPr>
        <p:txBody>
          <a:bodyPr/>
          <a:lstStyle/>
          <a:p>
            <a:pPr marL="44450" indent="0" algn="just" eaLnBrk="1">
              <a:spcAft>
                <a:spcPct val="0"/>
              </a:spcAft>
              <a:buFont typeface="Georgia" panose="02040502050405020303" pitchFamily="18" charset="0"/>
              <a:buNone/>
            </a:pPr>
            <a:r>
              <a:rPr lang="en-US" altLang="ru-RU" sz="4000" b="1" smtClean="0">
                <a:solidFill>
                  <a:srgbClr val="C00000"/>
                </a:solidFill>
                <a:latin typeface="Times New Roman" panose="02020603050405020304" pitchFamily="18" charset="0"/>
                <a:cs typeface="Times New Roman" panose="02020603050405020304" pitchFamily="18" charset="0"/>
              </a:rPr>
              <a:t>        </a:t>
            </a:r>
            <a:r>
              <a:rPr lang="uz-Cyrl-UZ" altLang="ru-RU" sz="4000" b="1" smtClean="0">
                <a:solidFill>
                  <a:srgbClr val="C00000"/>
                </a:solidFill>
                <a:latin typeface="Times New Roman" panose="02020603050405020304" pitchFamily="18" charset="0"/>
                <a:cs typeface="Times New Roman" panose="02020603050405020304" pitchFamily="18" charset="0"/>
              </a:rPr>
              <a:t>Аҳамонийлар империяси даврида </a:t>
            </a:r>
            <a:r>
              <a:rPr lang="uz-Cyrl-UZ" altLang="ru-RU" sz="4000" b="1" smtClean="0">
                <a:solidFill>
                  <a:srgbClr val="7030A0"/>
                </a:solidFill>
                <a:latin typeface="Times New Roman" panose="02020603050405020304" pitchFamily="18" charset="0"/>
                <a:cs typeface="Times New Roman" panose="02020603050405020304" pitchFamily="18" charset="0"/>
              </a:rPr>
              <a:t>сув</a:t>
            </a:r>
            <a:r>
              <a:rPr lang="uz-Cyrl-UZ" altLang="ru-RU" sz="4000" b="1" smtClean="0">
                <a:solidFill>
                  <a:srgbClr val="C00000"/>
                </a:solidFill>
                <a:latin typeface="Times New Roman" panose="02020603050405020304" pitchFamily="18" charset="0"/>
                <a:cs typeface="Times New Roman" panose="02020603050405020304" pitchFamily="18" charset="0"/>
              </a:rPr>
              <a:t> ҳам пуллик ва ҳисоб-китобли бўлган. </a:t>
            </a:r>
            <a:r>
              <a:rPr lang="uz-Cyrl-UZ" altLang="ru-RU" sz="4000" b="1" smtClean="0">
                <a:solidFill>
                  <a:srgbClr val="7030A0"/>
                </a:solidFill>
                <a:latin typeface="Times New Roman" panose="02020603050405020304" pitchFamily="18" charset="0"/>
                <a:cs typeface="Times New Roman" panose="02020603050405020304" pitchFamily="18" charset="0"/>
              </a:rPr>
              <a:t>Геродот</a:t>
            </a:r>
            <a:r>
              <a:rPr lang="uz-Cyrl-UZ" altLang="ru-RU" sz="4000" b="1" smtClean="0">
                <a:solidFill>
                  <a:srgbClr val="C00000"/>
                </a:solidFill>
                <a:latin typeface="Times New Roman" panose="02020603050405020304" pitchFamily="18" charset="0"/>
                <a:cs typeface="Times New Roman" panose="02020603050405020304" pitchFamily="18" charset="0"/>
              </a:rPr>
              <a:t>нинг хабар беришича </a:t>
            </a:r>
            <a:r>
              <a:rPr lang="uz-Cyrl-UZ" altLang="ru-RU" sz="4000" b="1" smtClean="0">
                <a:solidFill>
                  <a:srgbClr val="7030A0"/>
                </a:solidFill>
                <a:latin typeface="Times New Roman" panose="02020603050405020304" pitchFamily="18" charset="0"/>
                <a:cs typeface="Times New Roman" panose="02020603050405020304" pitchFamily="18" charset="0"/>
              </a:rPr>
              <a:t>Ак(ес) дарёси</a:t>
            </a:r>
            <a:r>
              <a:rPr lang="uz-Cyrl-UZ" altLang="ru-RU" sz="4000" b="1" smtClean="0">
                <a:solidFill>
                  <a:srgbClr val="C00000"/>
                </a:solidFill>
                <a:latin typeface="Times New Roman" panose="02020603050405020304" pitchFamily="18" charset="0"/>
                <a:cs typeface="Times New Roman" panose="02020603050405020304" pitchFamily="18" charset="0"/>
              </a:rPr>
              <a:t>га қурилган дамбани очишда шоҳнинг белгиланган солиқдан ортиқ пул олганлиги тўғрисида маълумотлар бор.</a:t>
            </a:r>
            <a:r>
              <a:rPr lang="ru-RU" altLang="ru-RU" sz="4000" b="1" smtClean="0">
                <a:solidFill>
                  <a:srgbClr val="C00000"/>
                </a:solidFill>
                <a:latin typeface="Times New Roman" panose="02020603050405020304" pitchFamily="18" charset="0"/>
                <a:cs typeface="Times New Roman" panose="02020603050405020304" pitchFamily="18" charset="0"/>
              </a:rPr>
              <a:t> </a:t>
            </a:r>
          </a:p>
          <a:p>
            <a:pPr marL="44450" indent="0" eaLnBrk="1" hangingPunct="1">
              <a:spcAft>
                <a:spcPct val="0"/>
              </a:spcAft>
              <a:buFont typeface="Georgia" panose="02040502050405020303" pitchFamily="18" charset="0"/>
              <a:buNone/>
            </a:pPr>
            <a:endParaRPr lang="ru-RU" altLang="ru-RU" sz="4000" b="1" smtClean="0">
              <a:solidFill>
                <a:srgbClr val="C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0" y="0"/>
            <a:ext cx="9144000" cy="785813"/>
          </a:xfrm>
          <a:solidFill>
            <a:schemeClr val="accent2"/>
          </a:solidFill>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a:solidFill>
                  <a:srgbClr val="FF0000"/>
                </a:solidFill>
                <a:latin typeface="Times New Roman" pitchFamily="18" charset="0"/>
                <a:cs typeface="Times New Roman" pitchFamily="18" charset="0"/>
              </a:rPr>
              <a:t>Аҳомонийлар даврида Ўрта Осиё халқларининг ҳаёти</a:t>
            </a:r>
            <a:endParaRPr lang="ru-RU" sz="2800" dirty="0" smtClean="0">
              <a:latin typeface="Times New Roman" pitchFamily="18" charset="0"/>
              <a:cs typeface="Times New Roman" pitchFamily="18" charset="0"/>
            </a:endParaRPr>
          </a:p>
        </p:txBody>
      </p:sp>
      <p:sp>
        <p:nvSpPr>
          <p:cNvPr id="36867" name="Содержимое 2"/>
          <p:cNvSpPr>
            <a:spLocks noGrp="1"/>
          </p:cNvSpPr>
          <p:nvPr>
            <p:ph sz="quarter" idx="13"/>
          </p:nvPr>
        </p:nvSpPr>
        <p:spPr>
          <a:xfrm>
            <a:off x="0" y="1052513"/>
            <a:ext cx="9144000" cy="6072187"/>
          </a:xfrm>
        </p:spPr>
        <p:txBody>
          <a:bodyPr/>
          <a:lstStyle/>
          <a:p>
            <a:pPr marL="44450" indent="0" algn="just" eaLnBrk="1">
              <a:spcAft>
                <a:spcPct val="0"/>
              </a:spcAft>
              <a:buFont typeface="Georgia" panose="02040502050405020303" pitchFamily="18" charset="0"/>
              <a:buNone/>
            </a:pP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b="1" dirty="0" smtClean="0">
                <a:solidFill>
                  <a:schemeClr val="tx1"/>
                </a:solidFill>
                <a:latin typeface="Times New Roman" panose="02020603050405020304" pitchFamily="18" charset="0"/>
                <a:cs typeface="Times New Roman" panose="02020603050405020304" pitchFamily="18" charset="0"/>
              </a:rPr>
              <a:t>Mil. </a:t>
            </a:r>
            <a:r>
              <a:rPr lang="en-US" altLang="ru-RU" sz="3600" b="1" dirty="0" err="1" smtClean="0">
                <a:solidFill>
                  <a:schemeClr val="tx1"/>
                </a:solidFill>
                <a:latin typeface="Times New Roman" panose="02020603050405020304" pitchFamily="18" charset="0"/>
                <a:cs typeface="Times New Roman" panose="02020603050405020304" pitchFamily="18" charset="0"/>
              </a:rPr>
              <a:t>avv</a:t>
            </a:r>
            <a:r>
              <a:rPr lang="en-US" altLang="ru-RU" sz="3600" b="1" dirty="0" smtClean="0">
                <a:solidFill>
                  <a:schemeClr val="tx1"/>
                </a:solidFill>
                <a:latin typeface="Times New Roman" panose="02020603050405020304" pitchFamily="18" charset="0"/>
                <a:cs typeface="Times New Roman" panose="02020603050405020304" pitchFamily="18" charset="0"/>
              </a:rPr>
              <a:t>. VI-IV </a:t>
            </a:r>
            <a:r>
              <a:rPr lang="en-US" altLang="ru-RU" sz="3600" b="1" dirty="0" err="1" smtClean="0">
                <a:solidFill>
                  <a:schemeClr val="tx1"/>
                </a:solidFill>
                <a:latin typeface="Times New Roman" panose="02020603050405020304" pitchFamily="18" charset="0"/>
                <a:cs typeface="Times New Roman" panose="02020603050405020304" pitchFamily="18" charset="0"/>
              </a:rPr>
              <a:t>asrlarda</a:t>
            </a:r>
            <a:r>
              <a:rPr lang="en-US" altLang="ru-RU" sz="3600" b="1" dirty="0" smtClean="0">
                <a:solidFill>
                  <a:schemeClr val="tx1"/>
                </a:solidFill>
                <a:latin typeface="Times New Roman" panose="02020603050405020304" pitchFamily="18" charset="0"/>
                <a:cs typeface="Times New Roman" panose="02020603050405020304" pitchFamily="18" charset="0"/>
              </a:rPr>
              <a:t> </a:t>
            </a:r>
            <a:r>
              <a:rPr lang="en-US" altLang="ru-RU" sz="3600" b="1" dirty="0" err="1" smtClean="0">
                <a:solidFill>
                  <a:srgbClr val="0033CC"/>
                </a:solidFill>
                <a:latin typeface="Times New Roman" panose="02020603050405020304" pitchFamily="18" charset="0"/>
                <a:cs typeface="Times New Roman" panose="02020603050405020304" pitchFamily="18" charset="0"/>
              </a:rPr>
              <a:t>So‘g‘diyona</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hududlarida</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ko‘plab</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shahar</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va</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qishloqlar</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bo‘lib</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ular</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fors</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podsholariga</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katta-katta</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soliqlar</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to‘lab</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turar</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edilar</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Arxeologik</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tadqiqotlar</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natijasida</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b="1" i="1" dirty="0" err="1" smtClean="0">
                <a:solidFill>
                  <a:schemeClr val="tx1"/>
                </a:solidFill>
                <a:latin typeface="Times New Roman" panose="02020603050405020304" pitchFamily="18" charset="0"/>
                <a:cs typeface="Times New Roman" panose="02020603050405020304" pitchFamily="18" charset="0"/>
              </a:rPr>
              <a:t>Zarafshon</a:t>
            </a:r>
            <a:r>
              <a:rPr lang="en-US" altLang="ru-RU" sz="3600" b="1" i="1" dirty="0" smtClean="0">
                <a:solidFill>
                  <a:schemeClr val="tx1"/>
                </a:solidFill>
                <a:latin typeface="Times New Roman" panose="02020603050405020304" pitchFamily="18" charset="0"/>
                <a:cs typeface="Times New Roman" panose="02020603050405020304" pitchFamily="18" charset="0"/>
              </a:rPr>
              <a:t> </a:t>
            </a:r>
            <a:r>
              <a:rPr lang="en-US" altLang="ru-RU" sz="3600" b="1" i="1" dirty="0" err="1" smtClean="0">
                <a:solidFill>
                  <a:schemeClr val="tx1"/>
                </a:solidFill>
                <a:latin typeface="Times New Roman" panose="02020603050405020304" pitchFamily="18" charset="0"/>
                <a:cs typeface="Times New Roman" panose="02020603050405020304" pitchFamily="18" charset="0"/>
              </a:rPr>
              <a:t>va</a:t>
            </a:r>
            <a:r>
              <a:rPr lang="en-US" altLang="ru-RU" sz="3600" b="1" i="1" dirty="0" smtClean="0">
                <a:solidFill>
                  <a:schemeClr val="tx1"/>
                </a:solidFill>
                <a:latin typeface="Times New Roman" panose="02020603050405020304" pitchFamily="18" charset="0"/>
                <a:cs typeface="Times New Roman" panose="02020603050405020304" pitchFamily="18" charset="0"/>
              </a:rPr>
              <a:t> </a:t>
            </a:r>
            <a:r>
              <a:rPr lang="en-US" altLang="ru-RU" sz="3600" b="1" i="1" dirty="0" err="1" smtClean="0">
                <a:solidFill>
                  <a:schemeClr val="tx1"/>
                </a:solidFill>
                <a:latin typeface="Times New Roman" panose="02020603050405020304" pitchFamily="18" charset="0"/>
                <a:cs typeface="Times New Roman" panose="02020603050405020304" pitchFamily="18" charset="0"/>
              </a:rPr>
              <a:t>Qashqadaryo</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vohalaridan</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bu</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davrga</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oid</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b="1" i="1" dirty="0" err="1" smtClean="0">
                <a:solidFill>
                  <a:srgbClr val="0033CC"/>
                </a:solidFill>
                <a:latin typeface="Times New Roman" panose="02020603050405020304" pitchFamily="18" charset="0"/>
                <a:cs typeface="Times New Roman" panose="02020603050405020304" pitchFamily="18" charset="0"/>
              </a:rPr>
              <a:t>Uzunqir</a:t>
            </a:r>
            <a:r>
              <a:rPr lang="en-US" altLang="ru-RU" sz="3600" b="1" i="1" dirty="0" smtClean="0">
                <a:solidFill>
                  <a:srgbClr val="0033CC"/>
                </a:solidFill>
                <a:latin typeface="Times New Roman" panose="02020603050405020304" pitchFamily="18" charset="0"/>
                <a:cs typeface="Times New Roman" panose="02020603050405020304" pitchFamily="18" charset="0"/>
              </a:rPr>
              <a:t>, </a:t>
            </a:r>
            <a:r>
              <a:rPr lang="en-US" altLang="ru-RU" sz="3600" b="1" i="1" dirty="0" err="1" smtClean="0">
                <a:solidFill>
                  <a:srgbClr val="0033CC"/>
                </a:solidFill>
                <a:latin typeface="Times New Roman" panose="02020603050405020304" pitchFamily="18" charset="0"/>
                <a:cs typeface="Times New Roman" panose="02020603050405020304" pitchFamily="18" charset="0"/>
              </a:rPr>
              <a:t>Erqo‘rg‘on</a:t>
            </a:r>
            <a:r>
              <a:rPr lang="en-US" altLang="ru-RU" sz="3600" b="1" i="1" dirty="0" smtClean="0">
                <a:solidFill>
                  <a:srgbClr val="0033CC"/>
                </a:solidFill>
                <a:latin typeface="Times New Roman" panose="02020603050405020304" pitchFamily="18" charset="0"/>
                <a:cs typeface="Times New Roman" panose="02020603050405020304" pitchFamily="18" charset="0"/>
              </a:rPr>
              <a:t>, </a:t>
            </a:r>
            <a:r>
              <a:rPr lang="en-US" altLang="ru-RU" sz="3600" b="1" i="1" dirty="0" err="1" smtClean="0">
                <a:solidFill>
                  <a:srgbClr val="0033CC"/>
                </a:solidFill>
                <a:latin typeface="Times New Roman" panose="02020603050405020304" pitchFamily="18" charset="0"/>
                <a:cs typeface="Times New Roman" panose="02020603050405020304" pitchFamily="18" charset="0"/>
              </a:rPr>
              <a:t>Daratepa</a:t>
            </a:r>
            <a:r>
              <a:rPr lang="en-US" altLang="ru-RU" sz="3600" b="1" i="1" dirty="0" smtClean="0">
                <a:solidFill>
                  <a:srgbClr val="0033CC"/>
                </a:solidFill>
                <a:latin typeface="Times New Roman" panose="02020603050405020304" pitchFamily="18" charset="0"/>
                <a:cs typeface="Times New Roman" panose="02020603050405020304" pitchFamily="18" charset="0"/>
              </a:rPr>
              <a:t>, </a:t>
            </a:r>
            <a:r>
              <a:rPr lang="en-US" altLang="ru-RU" sz="3600" b="1" i="1" dirty="0" err="1" smtClean="0">
                <a:solidFill>
                  <a:srgbClr val="0033CC"/>
                </a:solidFill>
                <a:latin typeface="Times New Roman" panose="02020603050405020304" pitchFamily="18" charset="0"/>
                <a:cs typeface="Times New Roman" panose="02020603050405020304" pitchFamily="18" charset="0"/>
              </a:rPr>
              <a:t>Sangirtepa</a:t>
            </a:r>
            <a:r>
              <a:rPr lang="en-US" altLang="ru-RU" sz="3600" b="1" i="1" dirty="0" smtClean="0">
                <a:solidFill>
                  <a:srgbClr val="0033CC"/>
                </a:solidFill>
                <a:latin typeface="Times New Roman" panose="02020603050405020304" pitchFamily="18" charset="0"/>
                <a:cs typeface="Times New Roman" panose="02020603050405020304" pitchFamily="18" charset="0"/>
              </a:rPr>
              <a:t>, </a:t>
            </a:r>
            <a:r>
              <a:rPr lang="en-US" altLang="ru-RU" sz="3600" b="1" i="1" dirty="0" err="1" smtClean="0">
                <a:solidFill>
                  <a:srgbClr val="0033CC"/>
                </a:solidFill>
                <a:latin typeface="Times New Roman" panose="02020603050405020304" pitchFamily="18" charset="0"/>
                <a:cs typeface="Times New Roman" panose="02020603050405020304" pitchFamily="18" charset="0"/>
              </a:rPr>
              <a:t>Lolazor</a:t>
            </a:r>
            <a:r>
              <a:rPr lang="en-US" altLang="ru-RU" sz="3600" b="1" i="1" dirty="0" smtClean="0">
                <a:solidFill>
                  <a:srgbClr val="0033CC"/>
                </a:solidFill>
                <a:latin typeface="Times New Roman" panose="02020603050405020304" pitchFamily="18" charset="0"/>
                <a:cs typeface="Times New Roman" panose="02020603050405020304" pitchFamily="18" charset="0"/>
              </a:rPr>
              <a:t>, </a:t>
            </a:r>
            <a:r>
              <a:rPr lang="en-US" altLang="ru-RU" sz="3600" b="1" i="1" dirty="0" err="1" smtClean="0">
                <a:solidFill>
                  <a:srgbClr val="0033CC"/>
                </a:solidFill>
                <a:latin typeface="Times New Roman" panose="02020603050405020304" pitchFamily="18" charset="0"/>
                <a:cs typeface="Times New Roman" panose="02020603050405020304" pitchFamily="18" charset="0"/>
              </a:rPr>
              <a:t>Afrosiyob</a:t>
            </a:r>
            <a:r>
              <a:rPr lang="en-US" altLang="ru-RU" sz="3600" b="1" i="1" dirty="0" smtClean="0">
                <a:solidFill>
                  <a:srgbClr val="0033CC"/>
                </a:solidFill>
                <a:latin typeface="Times New Roman" panose="02020603050405020304" pitchFamily="18" charset="0"/>
                <a:cs typeface="Times New Roman" panose="02020603050405020304" pitchFamily="18" charset="0"/>
              </a:rPr>
              <a:t>, </a:t>
            </a:r>
            <a:r>
              <a:rPr lang="en-US" altLang="ru-RU" sz="3600" b="1" i="1" dirty="0" err="1" smtClean="0">
                <a:solidFill>
                  <a:srgbClr val="0033CC"/>
                </a:solidFill>
                <a:latin typeface="Times New Roman" panose="02020603050405020304" pitchFamily="18" charset="0"/>
                <a:cs typeface="Times New Roman" panose="02020603050405020304" pitchFamily="18" charset="0"/>
              </a:rPr>
              <a:t>Xo‘ja</a:t>
            </a:r>
            <a:r>
              <a:rPr lang="en-US" altLang="ru-RU" sz="3600" b="1" i="1" dirty="0" smtClean="0">
                <a:solidFill>
                  <a:srgbClr val="0033CC"/>
                </a:solidFill>
                <a:latin typeface="Times New Roman" panose="02020603050405020304" pitchFamily="18" charset="0"/>
                <a:cs typeface="Times New Roman" panose="02020603050405020304" pitchFamily="18" charset="0"/>
              </a:rPr>
              <a:t> </a:t>
            </a:r>
            <a:r>
              <a:rPr lang="en-US" altLang="ru-RU" sz="3600" b="1" i="1" dirty="0" err="1" smtClean="0">
                <a:solidFill>
                  <a:srgbClr val="0033CC"/>
                </a:solidFill>
                <a:latin typeface="Times New Roman" panose="02020603050405020304" pitchFamily="18" charset="0"/>
                <a:cs typeface="Times New Roman" panose="02020603050405020304" pitchFamily="18" charset="0"/>
              </a:rPr>
              <a:t>Bo‘ston</a:t>
            </a:r>
            <a:r>
              <a:rPr lang="en-US" altLang="ru-RU" sz="3600" b="1" i="1" dirty="0" smtClean="0">
                <a:solidFill>
                  <a:srgbClr val="0033CC"/>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kabi</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b="1" dirty="0" smtClean="0">
                <a:solidFill>
                  <a:schemeClr val="tx1"/>
                </a:solidFill>
                <a:latin typeface="Times New Roman" panose="02020603050405020304" pitchFamily="18" charset="0"/>
                <a:cs typeface="Times New Roman" panose="02020603050405020304" pitchFamily="18" charset="0"/>
              </a:rPr>
              <a:t>50 </a:t>
            </a:r>
            <a:r>
              <a:rPr lang="en-US" altLang="ru-RU" sz="3600" b="1" dirty="0" err="1" smtClean="0">
                <a:solidFill>
                  <a:schemeClr val="tx1"/>
                </a:solidFill>
                <a:latin typeface="Times New Roman" panose="02020603050405020304" pitchFamily="18" charset="0"/>
                <a:cs typeface="Times New Roman" panose="02020603050405020304" pitchFamily="18" charset="0"/>
              </a:rPr>
              <a:t>dan</a:t>
            </a:r>
            <a:r>
              <a:rPr lang="en-US" altLang="ru-RU" sz="3600" b="1" dirty="0" smtClean="0">
                <a:solidFill>
                  <a:schemeClr val="tx1"/>
                </a:solidFill>
                <a:latin typeface="Times New Roman" panose="02020603050405020304" pitchFamily="18" charset="0"/>
                <a:cs typeface="Times New Roman" panose="02020603050405020304" pitchFamily="18" charset="0"/>
              </a:rPr>
              <a:t> </a:t>
            </a:r>
            <a:r>
              <a:rPr lang="en-US" altLang="ru-RU" sz="3600" b="1" dirty="0" err="1" smtClean="0">
                <a:solidFill>
                  <a:schemeClr val="tx1"/>
                </a:solidFill>
                <a:latin typeface="Times New Roman" panose="02020603050405020304" pitchFamily="18" charset="0"/>
                <a:cs typeface="Times New Roman" panose="02020603050405020304" pitchFamily="18" charset="0"/>
              </a:rPr>
              <a:t>ziyod</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ko‘hna</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shahar</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va</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manzilgohlar</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ochib</a:t>
            </a:r>
            <a:r>
              <a:rPr lang="en-US" altLang="ru-RU" sz="3600" dirty="0" smtClean="0">
                <a:solidFill>
                  <a:schemeClr val="tx1"/>
                </a:solidFill>
                <a:latin typeface="Times New Roman" panose="02020603050405020304" pitchFamily="18" charset="0"/>
                <a:cs typeface="Times New Roman" panose="02020603050405020304" pitchFamily="18" charset="0"/>
              </a:rPr>
              <a:t> </a:t>
            </a:r>
            <a:r>
              <a:rPr lang="en-US" altLang="ru-RU" sz="3600" dirty="0" err="1" smtClean="0">
                <a:solidFill>
                  <a:schemeClr val="tx1"/>
                </a:solidFill>
                <a:latin typeface="Times New Roman" panose="02020603050405020304" pitchFamily="18" charset="0"/>
                <a:cs typeface="Times New Roman" panose="02020603050405020304" pitchFamily="18" charset="0"/>
              </a:rPr>
              <a:t>o‘rganilgan</a:t>
            </a:r>
            <a:r>
              <a:rPr lang="en-US" altLang="ru-RU" sz="3600" dirty="0" smtClean="0">
                <a:solidFill>
                  <a:schemeClr val="tx1"/>
                </a:solidFill>
                <a:latin typeface="Times New Roman" panose="02020603050405020304" pitchFamily="18" charset="0"/>
                <a:cs typeface="Times New Roman" panose="02020603050405020304" pitchFamily="18" charset="0"/>
              </a:rPr>
              <a:t>.</a:t>
            </a:r>
            <a:endParaRPr lang="ru-RU" altLang="ru-RU" sz="3600" dirty="0" smtClean="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0" y="0"/>
            <a:ext cx="9144000" cy="785813"/>
          </a:xfrm>
          <a:solidFill>
            <a:schemeClr val="accent2"/>
          </a:solidFill>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a:solidFill>
                  <a:srgbClr val="FF0000"/>
                </a:solidFill>
                <a:latin typeface="Times New Roman" pitchFamily="18" charset="0"/>
                <a:cs typeface="Times New Roman" pitchFamily="18" charset="0"/>
              </a:rPr>
              <a:t>Аҳомонийлар даврида Ўрта Осиё халқларининг ҳаёти</a:t>
            </a:r>
            <a:endParaRPr lang="ru-RU" sz="2800" dirty="0" smtClean="0">
              <a:latin typeface="Times New Roman" pitchFamily="18" charset="0"/>
              <a:cs typeface="Times New Roman" pitchFamily="18" charset="0"/>
            </a:endParaRPr>
          </a:p>
        </p:txBody>
      </p:sp>
      <p:sp>
        <p:nvSpPr>
          <p:cNvPr id="37891" name="Содержимое 2"/>
          <p:cNvSpPr>
            <a:spLocks noGrp="1"/>
          </p:cNvSpPr>
          <p:nvPr>
            <p:ph sz="quarter" idx="13"/>
          </p:nvPr>
        </p:nvSpPr>
        <p:spPr>
          <a:xfrm>
            <a:off x="0" y="1052513"/>
            <a:ext cx="9144000" cy="6072187"/>
          </a:xfrm>
        </p:spPr>
        <p:txBody>
          <a:bodyPr/>
          <a:lstStyle/>
          <a:p>
            <a:pPr marL="44450" indent="0" algn="just" eaLnBrk="1">
              <a:spcAft>
                <a:spcPct val="0"/>
              </a:spcAft>
              <a:buFont typeface="Georgia" panose="02040502050405020303" pitchFamily="18" charset="0"/>
              <a:buNone/>
            </a:pPr>
            <a:r>
              <a:rPr lang="en-US" altLang="ru-RU" sz="3200" b="1" smtClean="0">
                <a:solidFill>
                  <a:srgbClr val="C00000"/>
                </a:solidFill>
                <a:latin typeface="Times New Roman" panose="02020603050405020304" pitchFamily="18" charset="0"/>
                <a:cs typeface="Times New Roman" panose="02020603050405020304" pitchFamily="18" charset="0"/>
              </a:rPr>
              <a:t>So‘g‘diyonaning poytaxti bo‘lgan </a:t>
            </a:r>
            <a:r>
              <a:rPr lang="en-US" altLang="ru-RU" sz="3200" b="1" smtClean="0">
                <a:solidFill>
                  <a:srgbClr val="7030A0"/>
                </a:solidFill>
                <a:latin typeface="Times New Roman" panose="02020603050405020304" pitchFamily="18" charset="0"/>
                <a:cs typeface="Times New Roman" panose="02020603050405020304" pitchFamily="18" charset="0"/>
              </a:rPr>
              <a:t>Afrosiyob (Samarqand)da </a:t>
            </a:r>
            <a:r>
              <a:rPr lang="en-US" altLang="ru-RU" sz="3200" b="1" smtClean="0">
                <a:solidFill>
                  <a:srgbClr val="C00000"/>
                </a:solidFill>
                <a:latin typeface="Times New Roman" panose="02020603050405020304" pitchFamily="18" charset="0"/>
                <a:cs typeface="Times New Roman" panose="02020603050405020304" pitchFamily="18" charset="0"/>
              </a:rPr>
              <a:t>shahar hayotining rivojlanishi So‘g‘diyona va butun O‘rta Osiyodagi siyosiy va iqtisodiy hayotning yuksalishi hamda inqirozi bilan muvofiq tarzda kechgan. So‘g‘diyonaning </a:t>
            </a:r>
            <a:r>
              <a:rPr lang="en-US" altLang="ru-RU" sz="3200" b="1" i="1" smtClean="0">
                <a:solidFill>
                  <a:srgbClr val="7030A0"/>
                </a:solidFill>
                <a:latin typeface="Times New Roman" panose="02020603050405020304" pitchFamily="18" charset="0"/>
                <a:cs typeface="Times New Roman" panose="02020603050405020304" pitchFamily="18" charset="0"/>
              </a:rPr>
              <a:t>“ikkinchi poytaxti” </a:t>
            </a:r>
            <a:r>
              <a:rPr lang="en-US" altLang="ru-RU" sz="3200" b="1" smtClean="0">
                <a:solidFill>
                  <a:srgbClr val="C00000"/>
                </a:solidFill>
                <a:latin typeface="Times New Roman" panose="02020603050405020304" pitchFamily="18" charset="0"/>
                <a:cs typeface="Times New Roman" panose="02020603050405020304" pitchFamily="18" charset="0"/>
              </a:rPr>
              <a:t>bo‘lgan </a:t>
            </a:r>
            <a:r>
              <a:rPr lang="en-US" altLang="ru-RU" sz="3200" b="1" smtClean="0">
                <a:solidFill>
                  <a:srgbClr val="7030A0"/>
                </a:solidFill>
                <a:latin typeface="Times New Roman" panose="02020603050405020304" pitchFamily="18" charset="0"/>
                <a:cs typeface="Times New Roman" panose="02020603050405020304" pitchFamily="18" charset="0"/>
              </a:rPr>
              <a:t>Erqo‘rg‘onni</a:t>
            </a:r>
            <a:r>
              <a:rPr lang="en-US" altLang="ru-RU" sz="3200" b="1" smtClean="0">
                <a:solidFill>
                  <a:srgbClr val="C00000"/>
                </a:solidFill>
                <a:latin typeface="Times New Roman" panose="02020603050405020304" pitchFamily="18" charset="0"/>
                <a:cs typeface="Times New Roman" panose="02020603050405020304" pitchFamily="18" charset="0"/>
              </a:rPr>
              <a:t> (Qashqadaryo) tadqiqotchilar Yunon-rim tarixchilari tomonidan eslatilgan </a:t>
            </a:r>
            <a:r>
              <a:rPr lang="en-US" altLang="ru-RU" sz="3200" b="1" smtClean="0">
                <a:solidFill>
                  <a:srgbClr val="7030A0"/>
                </a:solidFill>
                <a:latin typeface="Times New Roman" panose="02020603050405020304" pitchFamily="18" charset="0"/>
                <a:cs typeface="Times New Roman" panose="02020603050405020304" pitchFamily="18" charset="0"/>
              </a:rPr>
              <a:t>Ksenippa </a:t>
            </a:r>
            <a:r>
              <a:rPr lang="en-US" altLang="ru-RU" sz="3200" b="1" smtClean="0">
                <a:solidFill>
                  <a:srgbClr val="C00000"/>
                </a:solidFill>
                <a:latin typeface="Times New Roman" panose="02020603050405020304" pitchFamily="18" charset="0"/>
                <a:cs typeface="Times New Roman" panose="02020603050405020304" pitchFamily="18" charset="0"/>
              </a:rPr>
              <a:t>viloyatining markaziy shahri deb hisoblaydilar.</a:t>
            </a:r>
            <a:endParaRPr lang="ru-RU" altLang="ru-RU" sz="3200" b="1" smtClean="0">
              <a:solidFill>
                <a:srgbClr val="C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0" y="0"/>
            <a:ext cx="9144000" cy="785813"/>
          </a:xfrm>
          <a:solidFill>
            <a:schemeClr val="accent2"/>
          </a:solidFill>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a:solidFill>
                  <a:srgbClr val="FF0000"/>
                </a:solidFill>
                <a:latin typeface="Times New Roman" pitchFamily="18" charset="0"/>
                <a:cs typeface="Times New Roman" pitchFamily="18" charset="0"/>
              </a:rPr>
              <a:t>Аҳомонийлар даврида Ўрта Осиё халқларининг ҳаёти</a:t>
            </a:r>
            <a:endParaRPr lang="ru-RU" sz="2800" dirty="0" smtClean="0">
              <a:latin typeface="Times New Roman" pitchFamily="18" charset="0"/>
              <a:cs typeface="Times New Roman" pitchFamily="18" charset="0"/>
            </a:endParaRPr>
          </a:p>
        </p:txBody>
      </p:sp>
      <p:sp>
        <p:nvSpPr>
          <p:cNvPr id="37891" name="Содержимое 2"/>
          <p:cNvSpPr>
            <a:spLocks noGrp="1"/>
          </p:cNvSpPr>
          <p:nvPr>
            <p:ph sz="quarter" idx="13"/>
          </p:nvPr>
        </p:nvSpPr>
        <p:spPr>
          <a:xfrm>
            <a:off x="0" y="785813"/>
            <a:ext cx="9144000" cy="6072187"/>
          </a:xfrm>
        </p:spPr>
        <p:txBody>
          <a:bodyPr/>
          <a:lstStyle/>
          <a:p>
            <a:pPr marL="44450" indent="0" algn="just" eaLnBrk="1">
              <a:spcAft>
                <a:spcPct val="0"/>
              </a:spcAft>
              <a:buNone/>
            </a:pPr>
            <a:r>
              <a:rPr lang="en-US" altLang="ru-RU" sz="3000" dirty="0" smtClean="0">
                <a:solidFill>
                  <a:schemeClr val="tx1"/>
                </a:solidFill>
                <a:latin typeface="Times New Roman" panose="02020603050405020304" pitchFamily="18" charset="0"/>
                <a:cs typeface="Times New Roman" panose="02020603050405020304" pitchFamily="18" charset="0"/>
              </a:rPr>
              <a:t>	</a:t>
            </a:r>
            <a:r>
              <a:rPr lang="en-US" altLang="ru-RU" sz="3000" dirty="0" err="1" smtClean="0">
                <a:solidFill>
                  <a:schemeClr val="tx1"/>
                </a:solidFill>
                <a:latin typeface="Times New Roman" panose="02020603050405020304" pitchFamily="18" charset="0"/>
                <a:cs typeface="Times New Roman" panose="02020603050405020304" pitchFamily="18" charset="0"/>
              </a:rPr>
              <a:t>Muhim</a:t>
            </a:r>
            <a:r>
              <a:rPr lang="en-US" altLang="ru-RU" sz="3000" dirty="0" smtClean="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savdo</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yo‘llarida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joylashgan</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O‘rta</a:t>
            </a:r>
            <a:r>
              <a:rPr lang="en-US" altLang="ru-RU" sz="3000" b="1"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Osiyo</a:t>
            </a:r>
            <a:r>
              <a:rPr lang="en-US" altLang="ru-RU" sz="3000" b="1"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viloyatlari</a:t>
            </a:r>
            <a:r>
              <a:rPr lang="en-US" altLang="ru-RU" sz="3000" b="1"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Ahamoniylar</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davlatida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katta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iqtisodiy</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va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harbiy</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ahamiyatga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ega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bo‘lgan</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Baqtriyani</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idora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qilgan</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satraplar</a:t>
            </a:r>
            <a:r>
              <a:rPr lang="en-US" altLang="ru-RU" sz="3000" dirty="0">
                <a:solidFill>
                  <a:schemeClr val="tx1"/>
                </a:solidFill>
                <a:latin typeface="Times New Roman" panose="02020603050405020304" pitchFamily="18" charset="0"/>
                <a:cs typeface="Times New Roman" panose="02020603050405020304" pitchFamily="18" charset="0"/>
              </a:rPr>
              <a:t> – </a:t>
            </a:r>
            <a:r>
              <a:rPr lang="en-US" altLang="ru-RU" sz="3000" dirty="0" err="1">
                <a:solidFill>
                  <a:schemeClr val="tx1"/>
                </a:solidFill>
                <a:latin typeface="Times New Roman" panose="02020603050405020304" pitchFamily="18" charset="0"/>
                <a:cs typeface="Times New Roman" panose="02020603050405020304" pitchFamily="18" charset="0"/>
              </a:rPr>
              <a:t>hokimlar</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rgbClr val="0033CC"/>
                </a:solidFill>
                <a:latin typeface="Times New Roman" panose="02020603050405020304" pitchFamily="18" charset="0"/>
                <a:cs typeface="Times New Roman" panose="02020603050405020304" pitchFamily="18" charset="0"/>
              </a:rPr>
              <a:t>ahamoniylarning</a:t>
            </a:r>
            <a:r>
              <a:rPr lang="en-US" altLang="ru-RU" sz="3000" b="1" dirty="0">
                <a:solidFill>
                  <a:srgbClr val="0033CC"/>
                </a:solidFill>
                <a:latin typeface="Times New Roman" panose="02020603050405020304" pitchFamily="18" charset="0"/>
                <a:cs typeface="Times New Roman" panose="02020603050405020304" pitchFamily="18" charset="0"/>
              </a:rPr>
              <a:t> </a:t>
            </a:r>
            <a:r>
              <a:rPr lang="en-US" altLang="ru-RU" sz="3000" b="1" dirty="0" err="1">
                <a:solidFill>
                  <a:srgbClr val="0033CC"/>
                </a:solidFill>
                <a:latin typeface="Times New Roman" panose="02020603050405020304" pitchFamily="18" charset="0"/>
                <a:cs typeface="Times New Roman" panose="02020603050405020304" pitchFamily="18" charset="0"/>
              </a:rPr>
              <a:t>oilasi</a:t>
            </a:r>
            <a:r>
              <a:rPr lang="en-US" altLang="ru-RU" sz="3000" b="1" dirty="0">
                <a:solidFill>
                  <a:srgbClr val="0033CC"/>
                </a:solidFill>
                <a:latin typeface="Times New Roman" panose="02020603050405020304" pitchFamily="18" charset="0"/>
                <a:cs typeface="Times New Roman" panose="02020603050405020304" pitchFamily="18" charset="0"/>
              </a:rPr>
              <a:t> </a:t>
            </a:r>
            <a:r>
              <a:rPr lang="en-US" altLang="ru-RU" sz="3000" b="1" dirty="0" err="1">
                <a:solidFill>
                  <a:srgbClr val="0033CC"/>
                </a:solidFill>
                <a:latin typeface="Times New Roman" panose="02020603050405020304" pitchFamily="18" charset="0"/>
                <a:cs typeface="Times New Roman" panose="02020603050405020304" pitchFamily="18" charset="0"/>
              </a:rPr>
              <a:t>vakillari</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bo‘lgan</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to‘rt</a:t>
            </a:r>
            <a:r>
              <a:rPr lang="en-US" altLang="ru-RU" sz="3000" b="1"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marta</a:t>
            </a:r>
            <a:r>
              <a:rPr lang="en-US" altLang="ru-RU" sz="3000" b="1"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Baqtriya</a:t>
            </a:r>
            <a:r>
              <a:rPr lang="en-US" altLang="ru-RU" sz="3000" b="1"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hokimlari</a:t>
            </a:r>
            <a:r>
              <a:rPr lang="en-US" altLang="ru-RU" sz="3000" b="1"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ulug</a:t>
            </a:r>
            <a:r>
              <a:rPr lang="en-US" altLang="ru-RU" sz="3000" b="1"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podsho</a:t>
            </a:r>
            <a:r>
              <a:rPr lang="en-US" altLang="ru-RU" sz="3000" b="1"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o‘g‘illari</a:t>
            </a:r>
            <a:r>
              <a:rPr lang="en-US" altLang="ru-RU" sz="3000" b="1"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yoki</a:t>
            </a:r>
            <a:r>
              <a:rPr lang="en-US" altLang="ru-RU" sz="3000" b="1" dirty="0">
                <a:solidFill>
                  <a:schemeClr val="tx1"/>
                </a:solidFill>
                <a:latin typeface="Times New Roman" panose="02020603050405020304" pitchFamily="18" charset="0"/>
                <a:cs typeface="Times New Roman" panose="02020603050405020304" pitchFamily="18" charset="0"/>
              </a:rPr>
              <a:t> aka–</a:t>
            </a:r>
            <a:r>
              <a:rPr lang="en-US" altLang="ru-RU" sz="3000" b="1" dirty="0" err="1">
                <a:solidFill>
                  <a:schemeClr val="tx1"/>
                </a:solidFill>
                <a:latin typeface="Times New Roman" panose="02020603050405020304" pitchFamily="18" charset="0"/>
                <a:cs typeface="Times New Roman" panose="02020603050405020304" pitchFamily="18" charset="0"/>
              </a:rPr>
              <a:t>ukalari</a:t>
            </a:r>
            <a:r>
              <a:rPr lang="en-US" altLang="ru-RU" sz="3000" b="1" dirty="0">
                <a:solidFill>
                  <a:schemeClr val="tx1"/>
                </a:solidFill>
                <a:latin typeface="Times New Roman" panose="02020603050405020304" pitchFamily="18" charset="0"/>
                <a:cs typeface="Times New Roman" panose="02020603050405020304" pitchFamily="18" charset="0"/>
              </a:rPr>
              <a:t> </a:t>
            </a:r>
            <a:r>
              <a:rPr lang="en-US" altLang="ru-RU" sz="3000" b="1" dirty="0" err="1" smtClean="0">
                <a:solidFill>
                  <a:schemeClr val="tx1"/>
                </a:solidFill>
                <a:latin typeface="Times New Roman" panose="02020603050405020304" pitchFamily="18" charset="0"/>
                <a:cs typeface="Times New Roman" panose="02020603050405020304" pitchFamily="18" charset="0"/>
              </a:rPr>
              <a:t>boshqargan</a:t>
            </a:r>
            <a:r>
              <a:rPr lang="en-US" altLang="ru-RU" sz="3000" b="1" dirty="0" smtClean="0">
                <a:solidFill>
                  <a:schemeClr val="tx1"/>
                </a:solidFill>
                <a:latin typeface="Times New Roman" panose="02020603050405020304" pitchFamily="18" charset="0"/>
                <a:cs typeface="Times New Roman" panose="02020603050405020304" pitchFamily="18" charset="0"/>
              </a:rPr>
              <a:t> </a:t>
            </a:r>
            <a:r>
              <a:rPr lang="en-US" altLang="ru-RU" sz="3000" dirty="0" err="1" smtClean="0">
                <a:solidFill>
                  <a:schemeClr val="tx1"/>
                </a:solidFill>
                <a:latin typeface="Times New Roman" panose="02020603050405020304" pitchFamily="18" charset="0"/>
                <a:cs typeface="Times New Roman" panose="02020603050405020304" pitchFamily="18" charset="0"/>
              </a:rPr>
              <a:t>bo‘lgan</a:t>
            </a:r>
            <a:r>
              <a:rPr lang="en-US" altLang="ru-RU" sz="3000" dirty="0">
                <a:solidFill>
                  <a:schemeClr val="tx1"/>
                </a:solidFill>
                <a:latin typeface="Times New Roman" panose="02020603050405020304" pitchFamily="18" charset="0"/>
                <a:cs typeface="Times New Roman" panose="02020603050405020304" pitchFamily="18" charset="0"/>
              </a:rPr>
              <a:t>). </a:t>
            </a:r>
          </a:p>
          <a:p>
            <a:pPr marL="44450" indent="0" algn="just" eaLnBrk="1">
              <a:spcAft>
                <a:spcPct val="0"/>
              </a:spcAft>
              <a:buNone/>
            </a:pPr>
            <a:r>
              <a:rPr lang="en-US" altLang="ru-RU" sz="3000" dirty="0" err="1">
                <a:solidFill>
                  <a:schemeClr val="tx1"/>
                </a:solidFill>
                <a:latin typeface="Times New Roman" panose="02020603050405020304" pitchFamily="18" charset="0"/>
                <a:cs typeface="Times New Roman" panose="02020603050405020304" pitchFamily="18" charset="0"/>
              </a:rPr>
              <a:t>Baqtriya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satraplari</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ahamoniylar</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taxtini</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b="1" i="1" dirty="0" err="1">
                <a:solidFill>
                  <a:schemeClr val="tx1"/>
                </a:solidFill>
                <a:latin typeface="Times New Roman" panose="02020603050405020304" pitchFamily="18" charset="0"/>
                <a:cs typeface="Times New Roman" panose="02020603050405020304" pitchFamily="18" charset="0"/>
              </a:rPr>
              <a:t>qo‘llariga</a:t>
            </a:r>
            <a:r>
              <a:rPr lang="en-US" altLang="ru-RU" sz="3000" b="1" i="1" dirty="0">
                <a:solidFill>
                  <a:schemeClr val="tx1"/>
                </a:solidFill>
                <a:latin typeface="Times New Roman" panose="02020603050405020304" pitchFamily="18" charset="0"/>
                <a:cs typeface="Times New Roman" panose="02020603050405020304" pitchFamily="18" charset="0"/>
              </a:rPr>
              <a:t> </a:t>
            </a:r>
            <a:r>
              <a:rPr lang="en-US" altLang="ru-RU" sz="3000" b="1" i="1" dirty="0" err="1">
                <a:solidFill>
                  <a:schemeClr val="tx1"/>
                </a:solidFill>
                <a:latin typeface="Times New Roman" panose="02020603050405020304" pitchFamily="18" charset="0"/>
                <a:cs typeface="Times New Roman" panose="02020603050405020304" pitchFamily="18" charset="0"/>
              </a:rPr>
              <a:t>olishni</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doimo</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o‘z</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oldilariga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muhim</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maqsad</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qilib</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qo‘yganlar</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Baqtriya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hokimi</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rgbClr val="0033CC"/>
                </a:solidFill>
                <a:latin typeface="Times New Roman" panose="02020603050405020304" pitchFamily="18" charset="0"/>
                <a:cs typeface="Times New Roman" panose="02020603050405020304" pitchFamily="18" charset="0"/>
              </a:rPr>
              <a:t>Masist</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ahamoniylar</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podshosi</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b="1" dirty="0" err="1">
                <a:solidFill>
                  <a:schemeClr val="tx1"/>
                </a:solidFill>
                <a:latin typeface="Times New Roman" panose="02020603050405020304" pitchFamily="18" charset="0"/>
                <a:cs typeface="Times New Roman" panose="02020603050405020304" pitchFamily="18" charset="0"/>
              </a:rPr>
              <a:t>Kserksga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qarshi</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Masistning</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akasi</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Baqtriya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viloyatida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qo‘zg‘olon</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ko‘tarishga</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xarakat</a:t>
            </a:r>
            <a:r>
              <a:rPr lang="en-US" altLang="ru-RU" sz="3000" dirty="0">
                <a:solidFill>
                  <a:schemeClr val="tx1"/>
                </a:solidFill>
                <a:latin typeface="Times New Roman" panose="02020603050405020304" pitchFamily="18" charset="0"/>
                <a:cs typeface="Times New Roman" panose="02020603050405020304" pitchFamily="18" charset="0"/>
              </a:rPr>
              <a:t> </a:t>
            </a:r>
            <a:r>
              <a:rPr lang="en-US" altLang="ru-RU" sz="3000" dirty="0" err="1">
                <a:solidFill>
                  <a:schemeClr val="tx1"/>
                </a:solidFill>
                <a:latin typeface="Times New Roman" panose="02020603050405020304" pitchFamily="18" charset="0"/>
                <a:cs typeface="Times New Roman" panose="02020603050405020304" pitchFamily="18" charset="0"/>
              </a:rPr>
              <a:t>qilgan</a:t>
            </a:r>
            <a:r>
              <a:rPr lang="en-US" altLang="ru-RU" sz="30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50724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9050" y="1052513"/>
            <a:ext cx="9144000" cy="5013325"/>
          </a:xfrm>
        </p:spPr>
        <p:style>
          <a:lnRef idx="1">
            <a:schemeClr val="accent3"/>
          </a:lnRef>
          <a:fillRef idx="2">
            <a:schemeClr val="accent3"/>
          </a:fillRef>
          <a:effectRef idx="1">
            <a:schemeClr val="accent3"/>
          </a:effectRef>
          <a:fontRef idx="minor">
            <a:schemeClr val="dk1"/>
          </a:fontRef>
        </p:style>
        <p:txBody>
          <a:bodyPr rtlCol="0"/>
          <a:lstStyle/>
          <a:p>
            <a:pPr algn="just" eaLnBrk="1" hangingPunct="1">
              <a:defRPr/>
            </a:pP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Miloddan</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avvalgi</a:t>
            </a:r>
            <a:r>
              <a:rPr lang="en-US" sz="3200" b="1" dirty="0" smtClean="0">
                <a:solidFill>
                  <a:schemeClr val="tx1"/>
                </a:solidFill>
                <a:latin typeface="Times New Roman" pitchFamily="18" charset="0"/>
                <a:cs typeface="Times New Roman" pitchFamily="18" charset="0"/>
              </a:rPr>
              <a:t> IX </a:t>
            </a:r>
            <a:r>
              <a:rPr lang="en-US" sz="3200" b="1" dirty="0" err="1" smtClean="0">
                <a:solidFill>
                  <a:schemeClr val="tx1"/>
                </a:solidFill>
                <a:latin typeface="Times New Roman" pitchFamily="18" charset="0"/>
                <a:cs typeface="Times New Roman" pitchFamily="18" charset="0"/>
              </a:rPr>
              <a:t>asrga</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kelib</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bu</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hududga</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ko’chib</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kelgan</a:t>
            </a:r>
            <a:r>
              <a:rPr lang="en-US" sz="3200" b="1" dirty="0" smtClean="0">
                <a:solidFill>
                  <a:schemeClr val="tx1"/>
                </a:solidFill>
                <a:latin typeface="Times New Roman" pitchFamily="18" charset="0"/>
                <a:cs typeface="Times New Roman" pitchFamily="18" charset="0"/>
              </a:rPr>
              <a:t> </a:t>
            </a:r>
            <a:r>
              <a:rPr lang="en-US" sz="3200" b="1" dirty="0" err="1" smtClean="0">
                <a:solidFill>
                  <a:srgbClr val="0033CC"/>
                </a:solidFill>
                <a:latin typeface="Times New Roman" pitchFamily="18" charset="0"/>
                <a:cs typeface="Times New Roman" pitchFamily="18" charset="0"/>
              </a:rPr>
              <a:t>forslar</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ushbu</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hududni</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to’la</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egallaydi</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Hukmronlikni</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qo’lga</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kiritgan</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forslarning</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nufuzli</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oilalaridan</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biri</a:t>
            </a:r>
            <a:r>
              <a:rPr lang="en-US" sz="3200" b="1" dirty="0" smtClean="0">
                <a:solidFill>
                  <a:schemeClr val="tx1"/>
                </a:solidFill>
                <a:latin typeface="Times New Roman" pitchFamily="18" charset="0"/>
                <a:cs typeface="Times New Roman" pitchFamily="18" charset="0"/>
              </a:rPr>
              <a:t> </a:t>
            </a:r>
            <a:r>
              <a:rPr lang="en-US" sz="3200" b="1" dirty="0" err="1" smtClean="0">
                <a:solidFill>
                  <a:srgbClr val="0033CC"/>
                </a:solidFill>
                <a:latin typeface="Times New Roman" pitchFamily="18" charset="0"/>
                <a:cs typeface="Times New Roman" pitchFamily="18" charset="0"/>
              </a:rPr>
              <a:t>Ahamon</a:t>
            </a:r>
            <a:r>
              <a:rPr lang="en-US" sz="3200" b="1" dirty="0" smtClean="0">
                <a:solidFill>
                  <a:schemeClr val="tx1"/>
                </a:solidFill>
                <a:latin typeface="Times New Roman" pitchFamily="18" charset="0"/>
                <a:cs typeface="Times New Roman" pitchFamily="18" charset="0"/>
              </a:rPr>
              <a:t> </a:t>
            </a:r>
            <a:r>
              <a:rPr lang="en-US" sz="3200" b="1" dirty="0" err="1" smtClean="0">
                <a:solidFill>
                  <a:srgbClr val="0033CC"/>
                </a:solidFill>
                <a:latin typeface="Times New Roman" pitchFamily="18" charset="0"/>
                <a:cs typeface="Times New Roman" pitchFamily="18" charset="0"/>
              </a:rPr>
              <a:t>mill.avv</a:t>
            </a:r>
            <a:r>
              <a:rPr lang="en-US" sz="3200" b="1" dirty="0" smtClean="0">
                <a:solidFill>
                  <a:srgbClr val="0033CC"/>
                </a:solidFill>
                <a:latin typeface="Times New Roman" pitchFamily="18" charset="0"/>
                <a:cs typeface="Times New Roman" pitchFamily="18" charset="0"/>
              </a:rPr>
              <a:t>. VIII </a:t>
            </a:r>
            <a:r>
              <a:rPr lang="en-US" sz="3200" b="1" dirty="0" err="1" smtClean="0">
                <a:solidFill>
                  <a:srgbClr val="0033CC"/>
                </a:solidFill>
                <a:latin typeface="Times New Roman" pitchFamily="18" charset="0"/>
                <a:cs typeface="Times New Roman" pitchFamily="18" charset="0"/>
              </a:rPr>
              <a:t>asrning</a:t>
            </a:r>
            <a:r>
              <a:rPr lang="en-US" sz="3200" b="1" dirty="0" smtClean="0">
                <a:solidFill>
                  <a:srgbClr val="0033CC"/>
                </a:solidFill>
                <a:latin typeface="Times New Roman" pitchFamily="18" charset="0"/>
                <a:cs typeface="Times New Roman" pitchFamily="18" charset="0"/>
              </a:rPr>
              <a:t> </a:t>
            </a:r>
            <a:r>
              <a:rPr lang="en-US" sz="3200" b="1" dirty="0" err="1" smtClean="0">
                <a:solidFill>
                  <a:srgbClr val="0033CC"/>
                </a:solidFill>
                <a:latin typeface="Times New Roman" pitchFamily="18" charset="0"/>
                <a:cs typeface="Times New Roman" pitchFamily="18" charset="0"/>
              </a:rPr>
              <a:t>oxiri</a:t>
            </a:r>
            <a:r>
              <a:rPr lang="en-US" sz="3200" b="1" dirty="0" smtClean="0">
                <a:solidFill>
                  <a:srgbClr val="0033CC"/>
                </a:solidFill>
                <a:latin typeface="Times New Roman" pitchFamily="18" charset="0"/>
                <a:cs typeface="Times New Roman" pitchFamily="18" charset="0"/>
              </a:rPr>
              <a:t> – VII </a:t>
            </a:r>
            <a:r>
              <a:rPr lang="en-US" sz="3200" b="1" dirty="0" err="1" smtClean="0">
                <a:solidFill>
                  <a:srgbClr val="0033CC"/>
                </a:solidFill>
                <a:latin typeface="Times New Roman" pitchFamily="18" charset="0"/>
                <a:cs typeface="Times New Roman" pitchFamily="18" charset="0"/>
              </a:rPr>
              <a:t>asrning</a:t>
            </a:r>
            <a:r>
              <a:rPr lang="en-US" sz="3200" b="1" dirty="0" smtClean="0">
                <a:solidFill>
                  <a:srgbClr val="0033CC"/>
                </a:solidFill>
                <a:latin typeface="Times New Roman" pitchFamily="18" charset="0"/>
                <a:cs typeface="Times New Roman" pitchFamily="18" charset="0"/>
              </a:rPr>
              <a:t> </a:t>
            </a:r>
            <a:r>
              <a:rPr lang="en-US" sz="3200" b="1" dirty="0" err="1" smtClean="0">
                <a:solidFill>
                  <a:srgbClr val="0033CC"/>
                </a:solidFill>
                <a:latin typeface="Times New Roman" pitchFamily="18" charset="0"/>
                <a:cs typeface="Times New Roman" pitchFamily="18" charset="0"/>
              </a:rPr>
              <a:t>boshlarida</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o’z</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sulolasiga</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asos</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solgan</a:t>
            </a:r>
            <a:r>
              <a:rPr lang="en-US" sz="3200" b="1" dirty="0" smtClean="0">
                <a:solidFill>
                  <a:schemeClr val="tx1"/>
                </a:solidFill>
                <a:latin typeface="Times New Roman" pitchFamily="18" charset="0"/>
                <a:cs typeface="Times New Roman" pitchFamily="18" charset="0"/>
              </a:rPr>
              <a:t>. </a:t>
            </a:r>
            <a:endParaRPr lang="en-US" sz="3200" b="1" dirty="0">
              <a:solidFill>
                <a:schemeClr val="tx1"/>
              </a:solidFill>
              <a:latin typeface="Times New Roman" pitchFamily="18" charset="0"/>
              <a:cs typeface="Times New Roman" pitchFamily="18" charset="0"/>
            </a:endParaRPr>
          </a:p>
          <a:p>
            <a:pPr algn="just" eaLnBrk="1" hangingPunct="1">
              <a:defRPr/>
            </a:pPr>
            <a:r>
              <a:rPr lang="en-US" sz="3200" b="1" dirty="0" err="1" smtClean="0">
                <a:solidFill>
                  <a:schemeClr val="tx1"/>
                </a:solidFill>
                <a:latin typeface="Times New Roman" pitchFamily="18" charset="0"/>
                <a:cs typeface="Times New Roman" pitchFamily="18" charset="0"/>
              </a:rPr>
              <a:t>Ahomonning</a:t>
            </a:r>
            <a:r>
              <a:rPr lang="en-US" sz="3200" b="1" dirty="0" smtClean="0">
                <a:solidFill>
                  <a:schemeClr val="tx1"/>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o’g’li</a:t>
            </a:r>
            <a:r>
              <a:rPr lang="en-US" sz="3200" b="1" dirty="0" smtClean="0">
                <a:solidFill>
                  <a:schemeClr val="tx1"/>
                </a:solidFill>
                <a:latin typeface="Times New Roman" pitchFamily="18" charset="0"/>
                <a:cs typeface="Times New Roman" pitchFamily="18" charset="0"/>
              </a:rPr>
              <a:t> </a:t>
            </a:r>
            <a:r>
              <a:rPr lang="en-US" sz="3200" b="1" dirty="0" err="1" smtClean="0">
                <a:solidFill>
                  <a:srgbClr val="0033CC"/>
                </a:solidFill>
                <a:latin typeface="Times New Roman" pitchFamily="18" charset="0"/>
                <a:cs typeface="Times New Roman" pitchFamily="18" charset="0"/>
              </a:rPr>
              <a:t>Chishpish</a:t>
            </a:r>
            <a:r>
              <a:rPr lang="en-US" sz="3200" b="1" dirty="0" smtClean="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mill.avv</a:t>
            </a:r>
            <a:r>
              <a:rPr lang="en-US" sz="3200" b="1" dirty="0">
                <a:solidFill>
                  <a:schemeClr val="tx1"/>
                </a:solidFill>
                <a:latin typeface="Times New Roman" pitchFamily="18" charset="0"/>
                <a:cs typeface="Times New Roman" pitchFamily="18" charset="0"/>
              </a:rPr>
              <a:t>. </a:t>
            </a:r>
            <a:r>
              <a:rPr lang="en-US" sz="3200" b="1" dirty="0" smtClean="0">
                <a:solidFill>
                  <a:schemeClr val="tx1"/>
                </a:solidFill>
                <a:latin typeface="Times New Roman" pitchFamily="18" charset="0"/>
                <a:cs typeface="Times New Roman" pitchFamily="18" charset="0"/>
              </a:rPr>
              <a:t>VII </a:t>
            </a:r>
            <a:r>
              <a:rPr lang="en-US" sz="3200" b="1" dirty="0" err="1" smtClean="0">
                <a:solidFill>
                  <a:schemeClr val="tx1"/>
                </a:solidFill>
                <a:latin typeface="Times New Roman" pitchFamily="18" charset="0"/>
                <a:cs typeface="Times New Roman" pitchFamily="18" charset="0"/>
              </a:rPr>
              <a:t>asrda</a:t>
            </a:r>
            <a:r>
              <a:rPr lang="en-US" sz="3200" b="1" dirty="0" smtClean="0">
                <a:solidFill>
                  <a:schemeClr val="tx1"/>
                </a:solidFill>
                <a:latin typeface="Times New Roman" pitchFamily="18" charset="0"/>
                <a:cs typeface="Times New Roman" pitchFamily="18" charset="0"/>
              </a:rPr>
              <a:t> </a:t>
            </a:r>
            <a:r>
              <a:rPr lang="en-US" sz="3200" b="1" i="1" u="sng" dirty="0" err="1" smtClean="0">
                <a:solidFill>
                  <a:srgbClr val="C00000"/>
                </a:solidFill>
                <a:latin typeface="Times New Roman" pitchFamily="18" charset="0"/>
                <a:cs typeface="Times New Roman" pitchFamily="18" charset="0"/>
              </a:rPr>
              <a:t>fors</a:t>
            </a:r>
            <a:r>
              <a:rPr lang="en-US" sz="3200" b="1" i="1" u="sng" dirty="0" smtClean="0">
                <a:solidFill>
                  <a:srgbClr val="C00000"/>
                </a:solidFill>
                <a:latin typeface="Times New Roman" pitchFamily="18" charset="0"/>
                <a:cs typeface="Times New Roman" pitchFamily="18" charset="0"/>
              </a:rPr>
              <a:t> </a:t>
            </a:r>
            <a:r>
              <a:rPr lang="en-US" sz="3200" b="1" i="1" u="sng" dirty="0" err="1" smtClean="0">
                <a:solidFill>
                  <a:srgbClr val="C00000"/>
                </a:solidFill>
                <a:latin typeface="Times New Roman" pitchFamily="18" charset="0"/>
                <a:cs typeface="Times New Roman" pitchFamily="18" charset="0"/>
              </a:rPr>
              <a:t>qabilalari</a:t>
            </a:r>
            <a:r>
              <a:rPr lang="en-US" sz="3200" b="1" i="1" u="sng" dirty="0" smtClean="0">
                <a:solidFill>
                  <a:srgbClr val="C00000"/>
                </a:solidFill>
                <a:latin typeface="Times New Roman" pitchFamily="18" charset="0"/>
                <a:cs typeface="Times New Roman" pitchFamily="18" charset="0"/>
              </a:rPr>
              <a:t> </a:t>
            </a:r>
            <a:r>
              <a:rPr lang="en-US" sz="3200" b="1" i="1" u="sng" dirty="0" err="1" smtClean="0">
                <a:solidFill>
                  <a:srgbClr val="C00000"/>
                </a:solidFill>
                <a:latin typeface="Times New Roman" pitchFamily="18" charset="0"/>
                <a:cs typeface="Times New Roman" pitchFamily="18" charset="0"/>
              </a:rPr>
              <a:t>ittifoqini</a:t>
            </a:r>
            <a:r>
              <a:rPr lang="en-US" sz="3200" b="1" i="1" u="sng" dirty="0" smtClean="0">
                <a:solidFill>
                  <a:srgbClr val="C00000"/>
                </a:solidFill>
                <a:latin typeface="Times New Roman" pitchFamily="18" charset="0"/>
                <a:cs typeface="Times New Roman" pitchFamily="18" charset="0"/>
              </a:rPr>
              <a:t> </a:t>
            </a:r>
            <a:r>
              <a:rPr lang="en-US" sz="3200" b="1" dirty="0" err="1" smtClean="0">
                <a:solidFill>
                  <a:schemeClr val="tx1"/>
                </a:solidFill>
                <a:latin typeface="Times New Roman" pitchFamily="18" charset="0"/>
                <a:cs typeface="Times New Roman" pitchFamily="18" charset="0"/>
              </a:rPr>
              <a:t>tuzadi</a:t>
            </a:r>
            <a:r>
              <a:rPr lang="uz-Cyrl-UZ" sz="3200" b="1" dirty="0">
                <a:solidFill>
                  <a:schemeClr val="tx1"/>
                </a:solidFill>
                <a:latin typeface="Times New Roman" pitchFamily="18" charset="0"/>
                <a:cs typeface="Times New Roman" pitchFamily="18" charset="0"/>
              </a:rPr>
              <a:t>.</a:t>
            </a:r>
            <a:endParaRPr lang="uz-Cyrl-UZ" sz="3200" b="1" dirty="0" smtClean="0">
              <a:solidFill>
                <a:schemeClr val="tx1"/>
              </a:solidFill>
              <a:latin typeface="Times New Roman" pitchFamily="18" charset="0"/>
              <a:cs typeface="Times New Roman" pitchFamily="18" charset="0"/>
            </a:endParaRPr>
          </a:p>
        </p:txBody>
      </p:sp>
      <p:sp>
        <p:nvSpPr>
          <p:cNvPr id="2" name="Заголовок 1"/>
          <p:cNvSpPr>
            <a:spLocks noGrp="1"/>
          </p:cNvSpPr>
          <p:nvPr>
            <p:ph type="ctrTitle"/>
          </p:nvPr>
        </p:nvSpPr>
        <p:spPr>
          <a:xfrm>
            <a:off x="0" y="116632"/>
            <a:ext cx="9144000" cy="864096"/>
          </a:xfrm>
        </p:spPr>
        <p:txBody>
          <a:bodyPr/>
          <a:lstStyle/>
          <a:p>
            <a:pPr marL="182880" indent="0" algn="ctr" eaLnBrk="1" fontAlgn="auto" hangingPunct="1">
              <a:spcAft>
                <a:spcPts val="0"/>
              </a:spcAft>
              <a:buClr>
                <a:schemeClr val="accent6">
                  <a:lumMod val="75000"/>
                </a:schemeClr>
              </a:buClr>
              <a:buFont typeface="Georgia" panose="02040502050405020303" pitchFamily="18" charset="0"/>
              <a:buNone/>
              <a:defRPr/>
            </a:pPr>
            <a:r>
              <a:rPr lang="uz-Cyrl-UZ" sz="3200" dirty="0" smtClean="0">
                <a:solidFill>
                  <a:srgbClr val="FF0000"/>
                </a:solidFill>
                <a:latin typeface="Times New Roman" pitchFamily="18" charset="0"/>
                <a:cs typeface="Times New Roman" pitchFamily="18" charset="0"/>
              </a:rPr>
              <a:t>Аҳомонийлар </a:t>
            </a:r>
            <a:r>
              <a:rPr lang="uz-Cyrl-UZ" sz="3200" dirty="0">
                <a:solidFill>
                  <a:srgbClr val="FF0000"/>
                </a:solidFill>
                <a:latin typeface="Times New Roman" pitchFamily="18" charset="0"/>
                <a:cs typeface="Times New Roman" pitchFamily="18" charset="0"/>
              </a:rPr>
              <a:t>давлатининг вужудга </a:t>
            </a:r>
            <a:r>
              <a:rPr lang="uz-Cyrl-UZ" sz="3200" dirty="0" smtClean="0">
                <a:solidFill>
                  <a:srgbClr val="FF0000"/>
                </a:solidFill>
                <a:latin typeface="Times New Roman" pitchFamily="18" charset="0"/>
                <a:cs typeface="Times New Roman" pitchFamily="18" charset="0"/>
              </a:rPr>
              <a:t>келиши</a:t>
            </a:r>
            <a:endParaRPr lang="ru-RU" sz="3200" dirty="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0" y="0"/>
            <a:ext cx="9144000" cy="785813"/>
          </a:xfrm>
          <a:solidFill>
            <a:schemeClr val="accent2"/>
          </a:solidFill>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a:solidFill>
                  <a:srgbClr val="FF0000"/>
                </a:solidFill>
                <a:latin typeface="Times New Roman" pitchFamily="18" charset="0"/>
                <a:cs typeface="Times New Roman" pitchFamily="18" charset="0"/>
              </a:rPr>
              <a:t>Аҳомонийлар даврида Ўрта Осиё халқларининг ҳаёти</a:t>
            </a:r>
            <a:endParaRPr lang="ru-RU" sz="2800" dirty="0" smtClean="0">
              <a:latin typeface="Times New Roman" pitchFamily="18" charset="0"/>
              <a:cs typeface="Times New Roman" pitchFamily="18" charset="0"/>
            </a:endParaRPr>
          </a:p>
        </p:txBody>
      </p:sp>
      <p:sp>
        <p:nvSpPr>
          <p:cNvPr id="37891" name="Содержимое 2"/>
          <p:cNvSpPr>
            <a:spLocks noGrp="1"/>
          </p:cNvSpPr>
          <p:nvPr>
            <p:ph sz="quarter" idx="13"/>
          </p:nvPr>
        </p:nvSpPr>
        <p:spPr>
          <a:xfrm>
            <a:off x="0" y="785813"/>
            <a:ext cx="9144000" cy="6072187"/>
          </a:xfrm>
        </p:spPr>
        <p:txBody>
          <a:bodyPr/>
          <a:lstStyle/>
          <a:p>
            <a:pPr marL="46037" indent="0" algn="just">
              <a:lnSpc>
                <a:spcPct val="107000"/>
              </a:lnSpc>
              <a:spcAft>
                <a:spcPts val="0"/>
              </a:spcAft>
              <a:buNone/>
            </a:pPr>
            <a:r>
              <a:rPr lang="en-US" sz="3000" dirty="0">
                <a:solidFill>
                  <a:schemeClr val="tx1"/>
                </a:solidFill>
                <a:latin typeface="Times New Roman" panose="02020603050405020304" pitchFamily="18" charset="0"/>
                <a:cs typeface="Times New Roman" panose="02020603050405020304" pitchFamily="18" charset="0"/>
              </a:rPr>
              <a:t>	</a:t>
            </a:r>
            <a:r>
              <a:rPr lang="en-US" sz="3000" dirty="0" smtClean="0">
                <a:solidFill>
                  <a:schemeClr val="tx1"/>
                </a:solidFill>
                <a:latin typeface="Times New Roman" panose="02020603050405020304" pitchFamily="18" charset="0"/>
                <a:cs typeface="Times New Roman" panose="02020603050405020304" pitchFamily="18" charset="0"/>
              </a:rPr>
              <a:t>Bu </a:t>
            </a:r>
            <a:r>
              <a:rPr lang="en-US" sz="3000" dirty="0" err="1" smtClean="0">
                <a:solidFill>
                  <a:schemeClr val="tx1"/>
                </a:solidFill>
                <a:latin typeface="Times New Roman" panose="02020603050405020304" pitchFamily="18" charset="0"/>
                <a:cs typeface="Times New Roman" panose="02020603050405020304" pitchFamily="18" charset="0"/>
              </a:rPr>
              <a:t>haqida</a:t>
            </a:r>
            <a:r>
              <a:rPr lang="en-US" sz="3000" dirty="0" smtClean="0">
                <a:solidFill>
                  <a:schemeClr val="tx1"/>
                </a:solidFill>
                <a:latin typeface="Times New Roman" panose="02020603050405020304" pitchFamily="18" charset="0"/>
                <a:cs typeface="Times New Roman" panose="02020603050405020304" pitchFamily="18" charset="0"/>
              </a:rPr>
              <a:t> </a:t>
            </a:r>
            <a:r>
              <a:rPr lang="en-US" sz="3000" b="1" dirty="0" err="1" smtClean="0">
                <a:solidFill>
                  <a:schemeClr val="tx1"/>
                </a:solidFill>
                <a:latin typeface="Times New Roman" panose="02020603050405020304" pitchFamily="18" charset="0"/>
                <a:cs typeface="Times New Roman" panose="02020603050405020304" pitchFamily="18" charset="0"/>
              </a:rPr>
              <a:t>Geradotning</a:t>
            </a:r>
            <a:r>
              <a:rPr lang="en-US" sz="3000" b="1" dirty="0" smtClean="0">
                <a:solidFill>
                  <a:schemeClr val="tx1"/>
                </a:solidFill>
                <a:latin typeface="Times New Roman" panose="02020603050405020304" pitchFamily="18" charset="0"/>
                <a:cs typeface="Times New Roman" panose="02020603050405020304" pitchFamily="18" charset="0"/>
              </a:rPr>
              <a:t> “</a:t>
            </a:r>
            <a:r>
              <a:rPr lang="en-US" sz="3000" b="1" dirty="0" err="1" smtClean="0">
                <a:latin typeface="Times New Roman"/>
                <a:ea typeface="Times New Roman"/>
                <a:cs typeface="Times New Roman"/>
              </a:rPr>
              <a:t>Tarix</a:t>
            </a:r>
            <a:r>
              <a:rPr lang="en-US" sz="3000" b="1" dirty="0" smtClean="0">
                <a:latin typeface="Times New Roman"/>
                <a:ea typeface="Times New Roman"/>
                <a:cs typeface="Times New Roman"/>
              </a:rPr>
              <a:t>” </a:t>
            </a:r>
            <a:r>
              <a:rPr lang="en-US" sz="3000" b="1" dirty="0" err="1" smtClean="0">
                <a:latin typeface="Times New Roman"/>
                <a:ea typeface="Times New Roman"/>
                <a:cs typeface="Times New Roman"/>
              </a:rPr>
              <a:t>asarida</a:t>
            </a:r>
            <a:r>
              <a:rPr lang="en-US" sz="3000" b="1" dirty="0" smtClean="0">
                <a:latin typeface="Times New Roman"/>
                <a:ea typeface="Times New Roman"/>
                <a:cs typeface="Times New Roman"/>
              </a:rPr>
              <a:t> (IX</a:t>
            </a:r>
            <a:r>
              <a:rPr lang="en-US" sz="3000" b="1" dirty="0">
                <a:latin typeface="Times New Roman"/>
                <a:ea typeface="Times New Roman"/>
                <a:cs typeface="Times New Roman"/>
              </a:rPr>
              <a:t>, 113</a:t>
            </a:r>
            <a:r>
              <a:rPr lang="en-US" sz="3000" b="1" dirty="0" smtClean="0">
                <a:latin typeface="Times New Roman"/>
                <a:ea typeface="Times New Roman"/>
                <a:cs typeface="Times New Roman"/>
              </a:rPr>
              <a:t>.) </a:t>
            </a:r>
            <a:r>
              <a:rPr lang="en-US" sz="3000" dirty="0" err="1" smtClean="0">
                <a:latin typeface="Times New Roman"/>
                <a:ea typeface="Times New Roman"/>
                <a:cs typeface="Times New Roman"/>
              </a:rPr>
              <a:t>shunday</a:t>
            </a:r>
            <a:r>
              <a:rPr lang="en-US" sz="3000" dirty="0" smtClean="0">
                <a:latin typeface="Times New Roman"/>
                <a:ea typeface="Times New Roman"/>
                <a:cs typeface="Times New Roman"/>
              </a:rPr>
              <a:t> </a:t>
            </a:r>
            <a:r>
              <a:rPr lang="en-US" sz="3000" dirty="0" err="1" smtClean="0">
                <a:latin typeface="Times New Roman"/>
                <a:ea typeface="Times New Roman"/>
                <a:cs typeface="Times New Roman"/>
              </a:rPr>
              <a:t>deyilgan</a:t>
            </a:r>
            <a:r>
              <a:rPr lang="en-US" sz="3000" dirty="0" smtClean="0">
                <a:latin typeface="Times New Roman"/>
                <a:ea typeface="Times New Roman"/>
                <a:cs typeface="Times New Roman"/>
              </a:rPr>
              <a:t>:  </a:t>
            </a:r>
            <a:r>
              <a:rPr lang="en-US" sz="3000" dirty="0">
                <a:latin typeface="Times New Roman"/>
                <a:ea typeface="Times New Roman"/>
                <a:cs typeface="Times New Roman"/>
              </a:rPr>
              <a:t>«</a:t>
            </a:r>
            <a:r>
              <a:rPr lang="en-US" sz="3000" dirty="0" smtClean="0">
                <a:latin typeface="Times New Roman"/>
                <a:ea typeface="Times New Roman"/>
                <a:cs typeface="Times New Roman"/>
              </a:rPr>
              <a:t>U (</a:t>
            </a:r>
            <a:r>
              <a:rPr lang="en-US" sz="3000" dirty="0" err="1" smtClean="0">
                <a:latin typeface="Times New Roman"/>
                <a:ea typeface="Times New Roman"/>
                <a:cs typeface="Times New Roman"/>
              </a:rPr>
              <a:t>ya’ni</a:t>
            </a:r>
            <a:r>
              <a:rPr lang="en-US" sz="3000" dirty="0" smtClean="0">
                <a:latin typeface="Times New Roman"/>
                <a:ea typeface="Times New Roman"/>
                <a:cs typeface="Times New Roman"/>
              </a:rPr>
              <a:t>, </a:t>
            </a:r>
            <a:r>
              <a:rPr lang="en-US" sz="3000" dirty="0" err="1" smtClean="0">
                <a:latin typeface="Times New Roman"/>
                <a:ea typeface="Times New Roman"/>
                <a:cs typeface="Times New Roman"/>
              </a:rPr>
              <a:t>Masist</a:t>
            </a:r>
            <a:r>
              <a:rPr lang="en-US" sz="3000" dirty="0" smtClean="0">
                <a:latin typeface="Times New Roman"/>
                <a:ea typeface="Times New Roman"/>
                <a:cs typeface="Times New Roman"/>
              </a:rPr>
              <a:t>) </a:t>
            </a:r>
            <a:r>
              <a:rPr lang="en-US" sz="3000" dirty="0" err="1">
                <a:latin typeface="Times New Roman"/>
                <a:ea typeface="Times New Roman"/>
                <a:cs typeface="Times New Roman"/>
              </a:rPr>
              <a:t>o‘g‘illari</a:t>
            </a:r>
            <a:r>
              <a:rPr lang="en-US" sz="3000" dirty="0">
                <a:latin typeface="Times New Roman"/>
                <a:ea typeface="Times New Roman"/>
                <a:cs typeface="Times New Roman"/>
              </a:rPr>
              <a:t> </a:t>
            </a:r>
            <a:r>
              <a:rPr lang="en-US" sz="3000" dirty="0" err="1">
                <a:latin typeface="Times New Roman"/>
                <a:ea typeface="Times New Roman"/>
                <a:cs typeface="Times New Roman"/>
              </a:rPr>
              <a:t>bilan</a:t>
            </a:r>
            <a:r>
              <a:rPr lang="en-US" sz="3000" dirty="0">
                <a:latin typeface="Times New Roman"/>
                <a:ea typeface="Times New Roman"/>
                <a:cs typeface="Times New Roman"/>
              </a:rPr>
              <a:t> </a:t>
            </a:r>
            <a:r>
              <a:rPr lang="en-US" sz="3000" dirty="0" err="1">
                <a:latin typeface="Times New Roman"/>
                <a:ea typeface="Times New Roman"/>
                <a:cs typeface="Times New Roman"/>
              </a:rPr>
              <a:t>maslahatlashib</a:t>
            </a:r>
            <a:r>
              <a:rPr lang="en-US" sz="3000" dirty="0">
                <a:latin typeface="Times New Roman"/>
                <a:ea typeface="Times New Roman"/>
                <a:cs typeface="Times New Roman"/>
              </a:rPr>
              <a:t>, </a:t>
            </a:r>
            <a:r>
              <a:rPr lang="en-US" sz="3000" dirty="0" err="1">
                <a:latin typeface="Times New Roman"/>
                <a:ea typeface="Times New Roman"/>
                <a:cs typeface="Times New Roman"/>
              </a:rPr>
              <a:t>ular</a:t>
            </a:r>
            <a:r>
              <a:rPr lang="en-US" sz="3000" dirty="0">
                <a:latin typeface="Times New Roman"/>
                <a:ea typeface="Times New Roman"/>
                <a:cs typeface="Times New Roman"/>
              </a:rPr>
              <a:t> </a:t>
            </a:r>
            <a:r>
              <a:rPr lang="en-US" sz="3000" dirty="0" err="1">
                <a:latin typeface="Times New Roman"/>
                <a:ea typeface="Times New Roman"/>
                <a:cs typeface="Times New Roman"/>
              </a:rPr>
              <a:t>va</a:t>
            </a:r>
            <a:r>
              <a:rPr lang="en-US" sz="3000" dirty="0">
                <a:latin typeface="Times New Roman"/>
                <a:ea typeface="Times New Roman"/>
                <a:cs typeface="Times New Roman"/>
              </a:rPr>
              <a:t> </a:t>
            </a:r>
            <a:r>
              <a:rPr lang="en-US" sz="3000" dirty="0" err="1">
                <a:latin typeface="Times New Roman"/>
                <a:ea typeface="Times New Roman"/>
                <a:cs typeface="Times New Roman"/>
              </a:rPr>
              <a:t>o‘zining</a:t>
            </a:r>
            <a:r>
              <a:rPr lang="en-US" sz="3000" dirty="0">
                <a:latin typeface="Times New Roman"/>
                <a:ea typeface="Times New Roman"/>
                <a:cs typeface="Times New Roman"/>
              </a:rPr>
              <a:t> </a:t>
            </a:r>
            <a:r>
              <a:rPr lang="en-US" sz="3000" dirty="0" err="1">
                <a:latin typeface="Times New Roman"/>
                <a:ea typeface="Times New Roman"/>
                <a:cs typeface="Times New Roman"/>
              </a:rPr>
              <a:t>tarafdorlari</a:t>
            </a:r>
            <a:r>
              <a:rPr lang="en-US" sz="3000" dirty="0">
                <a:latin typeface="Times New Roman"/>
                <a:ea typeface="Times New Roman"/>
                <a:cs typeface="Times New Roman"/>
              </a:rPr>
              <a:t> </a:t>
            </a:r>
            <a:r>
              <a:rPr lang="en-US" sz="3000" dirty="0" err="1">
                <a:latin typeface="Times New Roman"/>
                <a:ea typeface="Times New Roman"/>
                <a:cs typeface="Times New Roman"/>
              </a:rPr>
              <a:t>bilan</a:t>
            </a:r>
            <a:r>
              <a:rPr lang="en-US" sz="3000" dirty="0">
                <a:latin typeface="Times New Roman"/>
                <a:ea typeface="Times New Roman"/>
                <a:cs typeface="Times New Roman"/>
              </a:rPr>
              <a:t> </a:t>
            </a:r>
            <a:r>
              <a:rPr lang="en-US" sz="3000" dirty="0" err="1">
                <a:latin typeface="Times New Roman"/>
                <a:ea typeface="Times New Roman"/>
                <a:cs typeface="Times New Roman"/>
              </a:rPr>
              <a:t>birga</a:t>
            </a:r>
            <a:r>
              <a:rPr lang="en-US" sz="3000" dirty="0">
                <a:latin typeface="Times New Roman"/>
                <a:ea typeface="Times New Roman"/>
                <a:cs typeface="Times New Roman"/>
              </a:rPr>
              <a:t> </a:t>
            </a:r>
            <a:r>
              <a:rPr lang="en-US" sz="3000" b="1" dirty="0" err="1">
                <a:solidFill>
                  <a:srgbClr val="0033CC"/>
                </a:solidFill>
                <a:latin typeface="Times New Roman"/>
                <a:ea typeface="Times New Roman"/>
                <a:cs typeface="Times New Roman"/>
              </a:rPr>
              <a:t>Baqtraga</a:t>
            </a:r>
            <a:r>
              <a:rPr lang="en-US" sz="3000" dirty="0">
                <a:latin typeface="Times New Roman"/>
                <a:ea typeface="Times New Roman"/>
                <a:cs typeface="Times New Roman"/>
              </a:rPr>
              <a:t> </a:t>
            </a:r>
            <a:r>
              <a:rPr lang="en-US" sz="3000" dirty="0" err="1">
                <a:latin typeface="Times New Roman"/>
                <a:ea typeface="Times New Roman"/>
                <a:cs typeface="Times New Roman"/>
              </a:rPr>
              <a:t>yo‘l</a:t>
            </a:r>
            <a:r>
              <a:rPr lang="en-US" sz="3000" dirty="0">
                <a:latin typeface="Times New Roman"/>
                <a:ea typeface="Times New Roman"/>
                <a:cs typeface="Times New Roman"/>
              </a:rPr>
              <a:t> </a:t>
            </a:r>
            <a:r>
              <a:rPr lang="en-US" sz="3000" dirty="0" err="1">
                <a:latin typeface="Times New Roman"/>
                <a:ea typeface="Times New Roman"/>
                <a:cs typeface="Times New Roman"/>
              </a:rPr>
              <a:t>oladi</a:t>
            </a:r>
            <a:r>
              <a:rPr lang="en-US" sz="3000" dirty="0">
                <a:latin typeface="Times New Roman"/>
                <a:ea typeface="Times New Roman"/>
                <a:cs typeface="Times New Roman"/>
              </a:rPr>
              <a:t>. </a:t>
            </a:r>
            <a:r>
              <a:rPr lang="en-US" sz="3000" dirty="0" err="1">
                <a:latin typeface="Times New Roman"/>
                <a:ea typeface="Times New Roman"/>
                <a:cs typeface="Times New Roman"/>
              </a:rPr>
              <a:t>Podshoni</a:t>
            </a:r>
            <a:r>
              <a:rPr lang="en-US" sz="3000" dirty="0">
                <a:latin typeface="Times New Roman"/>
                <a:ea typeface="Times New Roman"/>
                <a:cs typeface="Times New Roman"/>
              </a:rPr>
              <a:t> </a:t>
            </a:r>
            <a:r>
              <a:rPr lang="en-US" sz="3000" dirty="0" err="1">
                <a:latin typeface="Times New Roman"/>
                <a:ea typeface="Times New Roman"/>
                <a:cs typeface="Times New Roman"/>
              </a:rPr>
              <a:t>taxtdan</a:t>
            </a:r>
            <a:r>
              <a:rPr lang="en-US" sz="3000" dirty="0">
                <a:latin typeface="Times New Roman"/>
                <a:ea typeface="Times New Roman"/>
                <a:cs typeface="Times New Roman"/>
              </a:rPr>
              <a:t> </a:t>
            </a:r>
            <a:r>
              <a:rPr lang="en-US" sz="3000" dirty="0" err="1">
                <a:latin typeface="Times New Roman"/>
                <a:ea typeface="Times New Roman"/>
                <a:cs typeface="Times New Roman"/>
              </a:rPr>
              <a:t>ag‘darish</a:t>
            </a:r>
            <a:r>
              <a:rPr lang="en-US" sz="3000" dirty="0">
                <a:latin typeface="Times New Roman"/>
                <a:ea typeface="Times New Roman"/>
                <a:cs typeface="Times New Roman"/>
              </a:rPr>
              <a:t> </a:t>
            </a:r>
            <a:r>
              <a:rPr lang="en-US" sz="3000" dirty="0" err="1">
                <a:latin typeface="Times New Roman"/>
                <a:ea typeface="Times New Roman"/>
                <a:cs typeface="Times New Roman"/>
              </a:rPr>
              <a:t>uchun</a:t>
            </a:r>
            <a:r>
              <a:rPr lang="en-US" sz="3000" dirty="0">
                <a:latin typeface="Times New Roman"/>
                <a:ea typeface="Times New Roman"/>
                <a:cs typeface="Times New Roman"/>
              </a:rPr>
              <a:t> u </a:t>
            </a:r>
            <a:r>
              <a:rPr lang="en-US" sz="3000" dirty="0" err="1">
                <a:latin typeface="Times New Roman"/>
                <a:ea typeface="Times New Roman"/>
                <a:cs typeface="Times New Roman"/>
              </a:rPr>
              <a:t>Baqtriya</a:t>
            </a:r>
            <a:r>
              <a:rPr lang="en-US" sz="3000" dirty="0">
                <a:latin typeface="Times New Roman"/>
                <a:ea typeface="Times New Roman"/>
                <a:cs typeface="Times New Roman"/>
              </a:rPr>
              <a:t> </a:t>
            </a:r>
            <a:r>
              <a:rPr lang="en-US" sz="3000" dirty="0" err="1">
                <a:latin typeface="Times New Roman"/>
                <a:ea typeface="Times New Roman"/>
                <a:cs typeface="Times New Roman"/>
              </a:rPr>
              <a:t>viloyatida</a:t>
            </a:r>
            <a:r>
              <a:rPr lang="en-US" sz="3000" dirty="0">
                <a:latin typeface="Times New Roman"/>
                <a:ea typeface="Times New Roman"/>
                <a:cs typeface="Times New Roman"/>
              </a:rPr>
              <a:t> </a:t>
            </a:r>
            <a:r>
              <a:rPr lang="en-US" sz="3000" dirty="0" err="1">
                <a:latin typeface="Times New Roman"/>
                <a:ea typeface="Times New Roman"/>
                <a:cs typeface="Times New Roman"/>
              </a:rPr>
              <a:t>qo‘zg‘olon</a:t>
            </a:r>
            <a:r>
              <a:rPr lang="en-US" sz="3000" dirty="0">
                <a:latin typeface="Times New Roman"/>
                <a:ea typeface="Times New Roman"/>
                <a:cs typeface="Times New Roman"/>
              </a:rPr>
              <a:t> </a:t>
            </a:r>
            <a:r>
              <a:rPr lang="en-US" sz="3000" dirty="0" err="1">
                <a:latin typeface="Times New Roman"/>
                <a:ea typeface="Times New Roman"/>
                <a:cs typeface="Times New Roman"/>
              </a:rPr>
              <a:t>ko‘tarmoqchi</a:t>
            </a:r>
            <a:r>
              <a:rPr lang="en-US" sz="3000" dirty="0">
                <a:latin typeface="Times New Roman"/>
                <a:ea typeface="Times New Roman"/>
                <a:cs typeface="Times New Roman"/>
              </a:rPr>
              <a:t> </a:t>
            </a:r>
            <a:r>
              <a:rPr lang="en-US" sz="3000" dirty="0" err="1">
                <a:latin typeface="Times New Roman"/>
                <a:ea typeface="Times New Roman"/>
                <a:cs typeface="Times New Roman"/>
              </a:rPr>
              <a:t>bo‘lgan</a:t>
            </a:r>
            <a:r>
              <a:rPr lang="en-US" sz="3000" dirty="0">
                <a:latin typeface="Times New Roman"/>
                <a:ea typeface="Times New Roman"/>
                <a:cs typeface="Times New Roman"/>
              </a:rPr>
              <a:t>. Agar u </a:t>
            </a:r>
            <a:r>
              <a:rPr lang="en-US" sz="3000" b="1" i="1" dirty="0" err="1">
                <a:latin typeface="Times New Roman"/>
                <a:ea typeface="Times New Roman"/>
                <a:cs typeface="Times New Roman"/>
              </a:rPr>
              <a:t>baqtriya­liklar</a:t>
            </a:r>
            <a:r>
              <a:rPr lang="en-US" sz="3000" b="1" i="1" dirty="0">
                <a:latin typeface="Times New Roman"/>
                <a:ea typeface="Times New Roman"/>
                <a:cs typeface="Times New Roman"/>
              </a:rPr>
              <a:t> </a:t>
            </a:r>
            <a:r>
              <a:rPr lang="en-US" sz="3000" b="1" i="1" dirty="0" err="1">
                <a:latin typeface="Times New Roman"/>
                <a:ea typeface="Times New Roman"/>
                <a:cs typeface="Times New Roman"/>
              </a:rPr>
              <a:t>va</a:t>
            </a:r>
            <a:r>
              <a:rPr lang="en-US" sz="3000" b="1" i="1" dirty="0">
                <a:latin typeface="Times New Roman"/>
                <a:ea typeface="Times New Roman"/>
                <a:cs typeface="Times New Roman"/>
              </a:rPr>
              <a:t> </a:t>
            </a:r>
            <a:r>
              <a:rPr lang="en-US" sz="3000" b="1" i="1" dirty="0" err="1">
                <a:latin typeface="Times New Roman"/>
                <a:ea typeface="Times New Roman"/>
                <a:cs typeface="Times New Roman"/>
              </a:rPr>
              <a:t>saklar</a:t>
            </a:r>
            <a:r>
              <a:rPr lang="en-US" sz="3000" b="1" i="1" dirty="0">
                <a:latin typeface="Times New Roman"/>
                <a:ea typeface="Times New Roman"/>
                <a:cs typeface="Times New Roman"/>
              </a:rPr>
              <a:t> </a:t>
            </a:r>
            <a:r>
              <a:rPr lang="en-US" sz="3000" dirty="0" err="1">
                <a:latin typeface="Times New Roman"/>
                <a:ea typeface="Times New Roman"/>
                <a:cs typeface="Times New Roman"/>
              </a:rPr>
              <a:t>oldiga</a:t>
            </a:r>
            <a:r>
              <a:rPr lang="en-US" sz="3000" dirty="0">
                <a:latin typeface="Times New Roman"/>
                <a:ea typeface="Times New Roman"/>
                <a:cs typeface="Times New Roman"/>
              </a:rPr>
              <a:t> </a:t>
            </a:r>
            <a:r>
              <a:rPr lang="en-US" sz="3000" dirty="0" err="1">
                <a:latin typeface="Times New Roman"/>
                <a:ea typeface="Times New Roman"/>
                <a:cs typeface="Times New Roman"/>
              </a:rPr>
              <a:t>o‘z</a:t>
            </a:r>
            <a:r>
              <a:rPr lang="en-US" sz="3000" dirty="0">
                <a:latin typeface="Times New Roman"/>
                <a:ea typeface="Times New Roman"/>
                <a:cs typeface="Times New Roman"/>
              </a:rPr>
              <a:t> </a:t>
            </a:r>
            <a:r>
              <a:rPr lang="en-US" sz="3000" dirty="0" err="1">
                <a:latin typeface="Times New Roman"/>
                <a:ea typeface="Times New Roman"/>
                <a:cs typeface="Times New Roman"/>
              </a:rPr>
              <a:t>vaqtida</a:t>
            </a:r>
            <a:r>
              <a:rPr lang="en-US" sz="3000" dirty="0">
                <a:latin typeface="Times New Roman"/>
                <a:ea typeface="Times New Roman"/>
                <a:cs typeface="Times New Roman"/>
              </a:rPr>
              <a:t> </a:t>
            </a:r>
            <a:r>
              <a:rPr lang="en-US" sz="3000" dirty="0" err="1">
                <a:latin typeface="Times New Roman"/>
                <a:ea typeface="Times New Roman"/>
                <a:cs typeface="Times New Roman"/>
              </a:rPr>
              <a:t>yetib</a:t>
            </a:r>
            <a:r>
              <a:rPr lang="en-US" sz="3000" dirty="0">
                <a:latin typeface="Times New Roman"/>
                <a:ea typeface="Times New Roman"/>
                <a:cs typeface="Times New Roman"/>
              </a:rPr>
              <a:t> </a:t>
            </a:r>
            <a:r>
              <a:rPr lang="en-US" sz="3000" dirty="0" err="1">
                <a:latin typeface="Times New Roman"/>
                <a:ea typeface="Times New Roman"/>
                <a:cs typeface="Times New Roman"/>
              </a:rPr>
              <a:t>borganda</a:t>
            </a:r>
            <a:r>
              <a:rPr lang="en-US" sz="3000" dirty="0">
                <a:latin typeface="Times New Roman"/>
                <a:ea typeface="Times New Roman"/>
                <a:cs typeface="Times New Roman"/>
              </a:rPr>
              <a:t>, </a:t>
            </a:r>
            <a:r>
              <a:rPr lang="en-US" sz="3000" dirty="0" err="1">
                <a:latin typeface="Times New Roman"/>
                <a:ea typeface="Times New Roman"/>
                <a:cs typeface="Times New Roman"/>
              </a:rPr>
              <a:t>o‘z</a:t>
            </a:r>
            <a:r>
              <a:rPr lang="en-US" sz="3000" dirty="0">
                <a:latin typeface="Times New Roman"/>
                <a:ea typeface="Times New Roman"/>
                <a:cs typeface="Times New Roman"/>
              </a:rPr>
              <a:t> </a:t>
            </a:r>
            <a:r>
              <a:rPr lang="en-US" sz="3000" dirty="0" err="1">
                <a:latin typeface="Times New Roman"/>
                <a:ea typeface="Times New Roman"/>
                <a:cs typeface="Times New Roman"/>
              </a:rPr>
              <a:t>oldiga</a:t>
            </a:r>
            <a:r>
              <a:rPr lang="en-US" sz="3000" dirty="0">
                <a:latin typeface="Times New Roman"/>
                <a:ea typeface="Times New Roman"/>
                <a:cs typeface="Times New Roman"/>
              </a:rPr>
              <a:t> </a:t>
            </a:r>
            <a:r>
              <a:rPr lang="en-US" sz="3000" dirty="0" err="1">
                <a:latin typeface="Times New Roman"/>
                <a:ea typeface="Times New Roman"/>
                <a:cs typeface="Times New Roman"/>
              </a:rPr>
              <a:t>qo‘ygan</a:t>
            </a:r>
            <a:r>
              <a:rPr lang="en-US" sz="3000" dirty="0">
                <a:latin typeface="Times New Roman"/>
                <a:ea typeface="Times New Roman"/>
                <a:cs typeface="Times New Roman"/>
              </a:rPr>
              <a:t> </a:t>
            </a:r>
            <a:r>
              <a:rPr lang="en-US" sz="3000" dirty="0" err="1">
                <a:latin typeface="Times New Roman"/>
                <a:ea typeface="Times New Roman"/>
                <a:cs typeface="Times New Roman"/>
              </a:rPr>
              <a:t>maqsadni</a:t>
            </a:r>
            <a:r>
              <a:rPr lang="en-US" sz="3000" dirty="0">
                <a:latin typeface="Times New Roman"/>
                <a:ea typeface="Times New Roman"/>
                <a:cs typeface="Times New Roman"/>
              </a:rPr>
              <a:t> </a:t>
            </a:r>
            <a:r>
              <a:rPr lang="en-US" sz="3000" dirty="0" err="1">
                <a:latin typeface="Times New Roman"/>
                <a:ea typeface="Times New Roman"/>
                <a:cs typeface="Times New Roman"/>
              </a:rPr>
              <a:t>aniq</a:t>
            </a:r>
            <a:r>
              <a:rPr lang="en-US" sz="3000" dirty="0">
                <a:latin typeface="Times New Roman"/>
                <a:ea typeface="Times New Roman"/>
                <a:cs typeface="Times New Roman"/>
              </a:rPr>
              <a:t> </a:t>
            </a:r>
            <a:r>
              <a:rPr lang="en-US" sz="3000" dirty="0" err="1">
                <a:latin typeface="Times New Roman"/>
                <a:ea typeface="Times New Roman"/>
                <a:cs typeface="Times New Roman"/>
              </a:rPr>
              <a:t>bajarishi</a:t>
            </a:r>
            <a:r>
              <a:rPr lang="en-US" sz="3000" dirty="0">
                <a:latin typeface="Times New Roman"/>
                <a:ea typeface="Times New Roman"/>
                <a:cs typeface="Times New Roman"/>
              </a:rPr>
              <a:t> </a:t>
            </a:r>
            <a:r>
              <a:rPr lang="en-US" sz="3000" dirty="0" err="1">
                <a:latin typeface="Times New Roman"/>
                <a:ea typeface="Times New Roman"/>
                <a:cs typeface="Times New Roman"/>
              </a:rPr>
              <a:t>mumkin</a:t>
            </a:r>
            <a:r>
              <a:rPr lang="en-US" sz="3000" dirty="0">
                <a:latin typeface="Times New Roman"/>
                <a:ea typeface="Times New Roman"/>
                <a:cs typeface="Times New Roman"/>
              </a:rPr>
              <a:t> </a:t>
            </a:r>
            <a:r>
              <a:rPr lang="en-US" sz="3000" dirty="0" err="1">
                <a:latin typeface="Times New Roman"/>
                <a:ea typeface="Times New Roman"/>
                <a:cs typeface="Times New Roman"/>
              </a:rPr>
              <a:t>edi</a:t>
            </a:r>
            <a:r>
              <a:rPr lang="en-US" sz="3000" dirty="0">
                <a:latin typeface="Times New Roman"/>
                <a:ea typeface="Times New Roman"/>
                <a:cs typeface="Times New Roman"/>
              </a:rPr>
              <a:t>. </a:t>
            </a:r>
            <a:r>
              <a:rPr lang="en-US" sz="3000" dirty="0" err="1">
                <a:latin typeface="Times New Roman"/>
                <a:ea typeface="Times New Roman"/>
                <a:cs typeface="Times New Roman"/>
              </a:rPr>
              <a:t>Haqiqatdan</a:t>
            </a:r>
            <a:r>
              <a:rPr lang="en-US" sz="3000" dirty="0">
                <a:latin typeface="Times New Roman"/>
                <a:ea typeface="Times New Roman"/>
                <a:cs typeface="Times New Roman"/>
              </a:rPr>
              <a:t> ham </a:t>
            </a:r>
            <a:r>
              <a:rPr lang="en-US" sz="3000" dirty="0" err="1">
                <a:latin typeface="Times New Roman"/>
                <a:ea typeface="Times New Roman"/>
                <a:cs typeface="Times New Roman"/>
              </a:rPr>
              <a:t>bu</a:t>
            </a:r>
            <a:r>
              <a:rPr lang="en-US" sz="3000" dirty="0">
                <a:latin typeface="Times New Roman"/>
                <a:ea typeface="Times New Roman"/>
                <a:cs typeface="Times New Roman"/>
              </a:rPr>
              <a:t> </a:t>
            </a:r>
            <a:r>
              <a:rPr lang="en-US" sz="3000" dirty="0" err="1">
                <a:latin typeface="Times New Roman"/>
                <a:ea typeface="Times New Roman"/>
                <a:cs typeface="Times New Roman"/>
              </a:rPr>
              <a:t>xalqlar</a:t>
            </a:r>
            <a:r>
              <a:rPr lang="en-US" sz="3000" dirty="0">
                <a:latin typeface="Times New Roman"/>
                <a:ea typeface="Times New Roman"/>
                <a:cs typeface="Times New Roman"/>
              </a:rPr>
              <a:t> </a:t>
            </a:r>
            <a:r>
              <a:rPr lang="en-US" sz="3000" dirty="0" err="1">
                <a:latin typeface="Times New Roman"/>
                <a:ea typeface="Times New Roman"/>
                <a:cs typeface="Times New Roman"/>
              </a:rPr>
              <a:t>Masistni</a:t>
            </a:r>
            <a:r>
              <a:rPr lang="en-US" sz="3000" dirty="0">
                <a:latin typeface="Times New Roman"/>
                <a:ea typeface="Times New Roman"/>
                <a:cs typeface="Times New Roman"/>
              </a:rPr>
              <a:t> </a:t>
            </a:r>
            <a:r>
              <a:rPr lang="en-US" sz="3000" dirty="0" err="1">
                <a:latin typeface="Times New Roman"/>
                <a:ea typeface="Times New Roman"/>
                <a:cs typeface="Times New Roman"/>
              </a:rPr>
              <a:t>hurmat</a:t>
            </a:r>
            <a:r>
              <a:rPr lang="en-US" sz="3000" dirty="0">
                <a:latin typeface="Times New Roman"/>
                <a:ea typeface="Times New Roman"/>
                <a:cs typeface="Times New Roman"/>
              </a:rPr>
              <a:t> </a:t>
            </a:r>
            <a:r>
              <a:rPr lang="en-US" sz="3000" dirty="0" err="1">
                <a:latin typeface="Times New Roman"/>
                <a:ea typeface="Times New Roman"/>
                <a:cs typeface="Times New Roman"/>
              </a:rPr>
              <a:t>qilardi</a:t>
            </a:r>
            <a:r>
              <a:rPr lang="en-US" sz="3000" dirty="0">
                <a:latin typeface="Times New Roman"/>
                <a:ea typeface="Times New Roman"/>
                <a:cs typeface="Times New Roman"/>
              </a:rPr>
              <a:t>, u </a:t>
            </a:r>
            <a:r>
              <a:rPr lang="en-US" sz="3000" b="1" i="1" dirty="0" err="1">
                <a:solidFill>
                  <a:srgbClr val="0033CC"/>
                </a:solidFill>
                <a:latin typeface="Times New Roman"/>
                <a:ea typeface="Times New Roman"/>
                <a:cs typeface="Times New Roman"/>
              </a:rPr>
              <a:t>Baqtriya</a:t>
            </a:r>
            <a:r>
              <a:rPr lang="en-US" sz="3000" b="1" i="1" dirty="0">
                <a:solidFill>
                  <a:srgbClr val="0033CC"/>
                </a:solidFill>
                <a:latin typeface="Times New Roman"/>
                <a:ea typeface="Times New Roman"/>
                <a:cs typeface="Times New Roman"/>
              </a:rPr>
              <a:t> </a:t>
            </a:r>
            <a:r>
              <a:rPr lang="en-US" sz="3000" b="1" i="1" dirty="0" err="1">
                <a:solidFill>
                  <a:srgbClr val="0033CC"/>
                </a:solidFill>
                <a:latin typeface="Times New Roman"/>
                <a:ea typeface="Times New Roman"/>
                <a:cs typeface="Times New Roman"/>
              </a:rPr>
              <a:t>satrapi</a:t>
            </a:r>
            <a:r>
              <a:rPr lang="en-US" sz="3000" b="1" i="1" dirty="0">
                <a:solidFill>
                  <a:srgbClr val="0033CC"/>
                </a:solidFill>
                <a:latin typeface="Times New Roman"/>
                <a:ea typeface="Times New Roman"/>
                <a:cs typeface="Times New Roman"/>
              </a:rPr>
              <a:t> </a:t>
            </a:r>
            <a:r>
              <a:rPr lang="en-US" sz="3000" dirty="0" err="1">
                <a:latin typeface="Times New Roman"/>
                <a:ea typeface="Times New Roman"/>
                <a:cs typeface="Times New Roman"/>
              </a:rPr>
              <a:t>bo‘lgan</a:t>
            </a:r>
            <a:r>
              <a:rPr lang="en-US" sz="3000" dirty="0">
                <a:latin typeface="Times New Roman"/>
                <a:ea typeface="Times New Roman"/>
                <a:cs typeface="Times New Roman"/>
              </a:rPr>
              <a:t>. Ammo </a:t>
            </a:r>
            <a:r>
              <a:rPr lang="en-US" sz="3000" b="1" dirty="0" err="1">
                <a:latin typeface="Times New Roman"/>
                <a:ea typeface="Times New Roman"/>
                <a:cs typeface="Times New Roman"/>
              </a:rPr>
              <a:t>Kserks</a:t>
            </a:r>
            <a:r>
              <a:rPr lang="en-US" sz="3000" dirty="0">
                <a:latin typeface="Times New Roman"/>
                <a:ea typeface="Times New Roman"/>
                <a:cs typeface="Times New Roman"/>
              </a:rPr>
              <a:t> </a:t>
            </a:r>
            <a:r>
              <a:rPr lang="en-US" sz="3000" b="1" dirty="0" err="1">
                <a:solidFill>
                  <a:srgbClr val="0033CC"/>
                </a:solidFill>
                <a:latin typeface="Times New Roman"/>
                <a:ea typeface="Times New Roman"/>
                <a:cs typeface="Times New Roman"/>
              </a:rPr>
              <a:t>Masistning</a:t>
            </a:r>
            <a:r>
              <a:rPr lang="en-US" sz="3000" dirty="0">
                <a:latin typeface="Times New Roman"/>
                <a:ea typeface="Times New Roman"/>
                <a:cs typeface="Times New Roman"/>
              </a:rPr>
              <a:t> </a:t>
            </a:r>
            <a:r>
              <a:rPr lang="en-US" sz="3000" dirty="0" err="1">
                <a:latin typeface="Times New Roman"/>
                <a:ea typeface="Times New Roman"/>
                <a:cs typeface="Times New Roman"/>
              </a:rPr>
              <a:t>niyatidan</a:t>
            </a:r>
            <a:r>
              <a:rPr lang="en-US" sz="3000" dirty="0">
                <a:latin typeface="Times New Roman"/>
                <a:ea typeface="Times New Roman"/>
                <a:cs typeface="Times New Roman"/>
              </a:rPr>
              <a:t> </a:t>
            </a:r>
            <a:r>
              <a:rPr lang="en-US" sz="3000" dirty="0" err="1">
                <a:latin typeface="Times New Roman"/>
                <a:ea typeface="Times New Roman"/>
                <a:cs typeface="Times New Roman"/>
              </a:rPr>
              <a:t>xabardor</a:t>
            </a:r>
            <a:r>
              <a:rPr lang="en-US" sz="3000" dirty="0">
                <a:latin typeface="Times New Roman"/>
                <a:ea typeface="Times New Roman"/>
                <a:cs typeface="Times New Roman"/>
              </a:rPr>
              <a:t> </a:t>
            </a:r>
            <a:r>
              <a:rPr lang="en-US" sz="3000" dirty="0" err="1">
                <a:latin typeface="Times New Roman"/>
                <a:ea typeface="Times New Roman"/>
                <a:cs typeface="Times New Roman"/>
              </a:rPr>
              <a:t>bo‘lib</a:t>
            </a:r>
            <a:r>
              <a:rPr lang="en-US" sz="3000" dirty="0">
                <a:latin typeface="Times New Roman"/>
                <a:ea typeface="Times New Roman"/>
                <a:cs typeface="Times New Roman"/>
              </a:rPr>
              <a:t>, </a:t>
            </a:r>
            <a:r>
              <a:rPr lang="en-US" sz="3000" dirty="0" err="1">
                <a:latin typeface="Times New Roman"/>
                <a:ea typeface="Times New Roman"/>
                <a:cs typeface="Times New Roman"/>
              </a:rPr>
              <a:t>uning</a:t>
            </a:r>
            <a:r>
              <a:rPr lang="en-US" sz="3000" dirty="0">
                <a:latin typeface="Times New Roman"/>
                <a:ea typeface="Times New Roman"/>
                <a:cs typeface="Times New Roman"/>
              </a:rPr>
              <a:t> </a:t>
            </a:r>
            <a:r>
              <a:rPr lang="en-US" sz="3000" dirty="0" err="1">
                <a:latin typeface="Times New Roman"/>
                <a:ea typeface="Times New Roman"/>
                <a:cs typeface="Times New Roman"/>
              </a:rPr>
              <a:t>ketidan</a:t>
            </a:r>
            <a:r>
              <a:rPr lang="en-US" sz="3000" dirty="0">
                <a:latin typeface="Times New Roman"/>
                <a:ea typeface="Times New Roman"/>
                <a:cs typeface="Times New Roman"/>
              </a:rPr>
              <a:t> </a:t>
            </a:r>
            <a:r>
              <a:rPr lang="en-US" sz="3000" b="1" dirty="0" err="1">
                <a:latin typeface="Times New Roman"/>
                <a:ea typeface="Times New Roman"/>
                <a:cs typeface="Times New Roman"/>
              </a:rPr>
              <a:t>harbiylarni</a:t>
            </a:r>
            <a:r>
              <a:rPr lang="en-US" sz="3000" dirty="0">
                <a:latin typeface="Times New Roman"/>
                <a:ea typeface="Times New Roman"/>
                <a:cs typeface="Times New Roman"/>
              </a:rPr>
              <a:t> </a:t>
            </a:r>
            <a:r>
              <a:rPr lang="en-US" sz="3000" dirty="0" err="1">
                <a:latin typeface="Times New Roman"/>
                <a:ea typeface="Times New Roman"/>
                <a:cs typeface="Times New Roman"/>
              </a:rPr>
              <a:t>yuboradi</a:t>
            </a:r>
            <a:r>
              <a:rPr lang="en-US" sz="3000" dirty="0">
                <a:latin typeface="Times New Roman"/>
                <a:ea typeface="Times New Roman"/>
                <a:cs typeface="Times New Roman"/>
              </a:rPr>
              <a:t>, </a:t>
            </a:r>
            <a:r>
              <a:rPr lang="en-US" sz="3000" dirty="0" err="1">
                <a:latin typeface="Times New Roman"/>
                <a:ea typeface="Times New Roman"/>
                <a:cs typeface="Times New Roman"/>
              </a:rPr>
              <a:t>yo‘lda</a:t>
            </a:r>
            <a:r>
              <a:rPr lang="en-US" sz="3000" dirty="0">
                <a:latin typeface="Times New Roman"/>
                <a:ea typeface="Times New Roman"/>
                <a:cs typeface="Times New Roman"/>
              </a:rPr>
              <a:t> </a:t>
            </a:r>
            <a:r>
              <a:rPr lang="en-US" sz="3000" dirty="0" err="1">
                <a:latin typeface="Times New Roman"/>
                <a:ea typeface="Times New Roman"/>
                <a:cs typeface="Times New Roman"/>
              </a:rPr>
              <a:t>quvib</a:t>
            </a:r>
            <a:r>
              <a:rPr lang="en-US" sz="3000" dirty="0">
                <a:latin typeface="Times New Roman"/>
                <a:ea typeface="Times New Roman"/>
                <a:cs typeface="Times New Roman"/>
              </a:rPr>
              <a:t> </a:t>
            </a:r>
            <a:r>
              <a:rPr lang="en-US" sz="3000" dirty="0" err="1">
                <a:latin typeface="Times New Roman"/>
                <a:ea typeface="Times New Roman"/>
                <a:cs typeface="Times New Roman"/>
              </a:rPr>
              <a:t>tutilgan</a:t>
            </a:r>
            <a:r>
              <a:rPr lang="en-US" sz="3000" dirty="0">
                <a:latin typeface="Times New Roman"/>
                <a:ea typeface="Times New Roman"/>
                <a:cs typeface="Times New Roman"/>
              </a:rPr>
              <a:t> </a:t>
            </a:r>
            <a:r>
              <a:rPr lang="en-US" sz="3000" b="1" i="1" u="sng" dirty="0" err="1">
                <a:latin typeface="Times New Roman"/>
                <a:ea typeface="Times New Roman"/>
                <a:cs typeface="Times New Roman"/>
              </a:rPr>
              <a:t>Masist</a:t>
            </a:r>
            <a:r>
              <a:rPr lang="en-US" sz="3000" b="1" i="1" u="sng" dirty="0">
                <a:latin typeface="Times New Roman"/>
                <a:ea typeface="Times New Roman"/>
                <a:cs typeface="Times New Roman"/>
              </a:rPr>
              <a:t>, </a:t>
            </a:r>
            <a:r>
              <a:rPr lang="en-US" sz="3000" b="1" i="1" u="sng" dirty="0" err="1">
                <a:latin typeface="Times New Roman"/>
                <a:ea typeface="Times New Roman"/>
                <a:cs typeface="Times New Roman"/>
              </a:rPr>
              <a:t>o‘g‘illari</a:t>
            </a:r>
            <a:r>
              <a:rPr lang="en-US" sz="3000" b="1" i="1" u="sng" dirty="0">
                <a:latin typeface="Times New Roman"/>
                <a:ea typeface="Times New Roman"/>
                <a:cs typeface="Times New Roman"/>
              </a:rPr>
              <a:t> </a:t>
            </a:r>
            <a:r>
              <a:rPr lang="en-US" sz="3000" b="1" i="1" u="sng" dirty="0" err="1">
                <a:latin typeface="Times New Roman"/>
                <a:ea typeface="Times New Roman"/>
                <a:cs typeface="Times New Roman"/>
              </a:rPr>
              <a:t>va</a:t>
            </a:r>
            <a:r>
              <a:rPr lang="en-US" sz="3000" b="1" i="1" u="sng" dirty="0">
                <a:latin typeface="Times New Roman"/>
                <a:ea typeface="Times New Roman"/>
                <a:cs typeface="Times New Roman"/>
              </a:rPr>
              <a:t> </a:t>
            </a:r>
            <a:r>
              <a:rPr lang="en-US" sz="3000" b="1" i="1" u="sng" dirty="0" err="1">
                <a:latin typeface="Times New Roman"/>
                <a:ea typeface="Times New Roman"/>
                <a:cs typeface="Times New Roman"/>
              </a:rPr>
              <a:t>tarafdorlari</a:t>
            </a:r>
            <a:r>
              <a:rPr lang="en-US" sz="3000" b="1" i="1" u="sng" dirty="0">
                <a:latin typeface="Times New Roman"/>
                <a:ea typeface="Times New Roman"/>
                <a:cs typeface="Times New Roman"/>
              </a:rPr>
              <a:t> </a:t>
            </a:r>
            <a:r>
              <a:rPr lang="en-US" sz="3000" dirty="0" err="1">
                <a:latin typeface="Times New Roman"/>
                <a:ea typeface="Times New Roman"/>
                <a:cs typeface="Times New Roman"/>
              </a:rPr>
              <a:t>bilan</a:t>
            </a:r>
            <a:r>
              <a:rPr lang="en-US" sz="3000" dirty="0">
                <a:latin typeface="Times New Roman"/>
                <a:ea typeface="Times New Roman"/>
                <a:cs typeface="Times New Roman"/>
              </a:rPr>
              <a:t> </a:t>
            </a:r>
            <a:r>
              <a:rPr lang="en-US" sz="3000" dirty="0" err="1">
                <a:latin typeface="Times New Roman"/>
                <a:ea typeface="Times New Roman"/>
                <a:cs typeface="Times New Roman"/>
              </a:rPr>
              <a:t>birgalikda</a:t>
            </a:r>
            <a:r>
              <a:rPr lang="en-US" sz="3000" dirty="0">
                <a:latin typeface="Times New Roman"/>
                <a:ea typeface="Times New Roman"/>
                <a:cs typeface="Times New Roman"/>
              </a:rPr>
              <a:t> </a:t>
            </a:r>
            <a:r>
              <a:rPr lang="en-US" sz="3000" dirty="0" err="1">
                <a:latin typeface="Times New Roman"/>
                <a:ea typeface="Times New Roman"/>
                <a:cs typeface="Times New Roman"/>
              </a:rPr>
              <a:t>o‘ldiriladi</a:t>
            </a:r>
            <a:r>
              <a:rPr lang="en-US" sz="3000" dirty="0">
                <a:latin typeface="Times New Roman"/>
                <a:ea typeface="Times New Roman"/>
                <a:cs typeface="Times New Roman"/>
              </a:rPr>
              <a:t>”.</a:t>
            </a:r>
            <a:endParaRPr lang="ru-RU" sz="3000" dirty="0">
              <a:effectLst/>
              <a:latin typeface="Calibri"/>
              <a:ea typeface="Calibri"/>
              <a:cs typeface="Times New Roman"/>
            </a:endParaRPr>
          </a:p>
        </p:txBody>
      </p:sp>
    </p:spTree>
    <p:extLst>
      <p:ext uri="{BB962C8B-B14F-4D97-AF65-F5344CB8AC3E}">
        <p14:creationId xmlns:p14="http://schemas.microsoft.com/office/powerpoint/2010/main" val="2621971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0" y="0"/>
            <a:ext cx="9144000" cy="785813"/>
          </a:xfrm>
          <a:solidFill>
            <a:schemeClr val="accent2"/>
          </a:solidFill>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a:solidFill>
                  <a:srgbClr val="FF0000"/>
                </a:solidFill>
                <a:latin typeface="Times New Roman" pitchFamily="18" charset="0"/>
                <a:cs typeface="Times New Roman" pitchFamily="18" charset="0"/>
              </a:rPr>
              <a:t>Аҳомонийлар даврида Ўрта Осиё халқларининг ҳаёти</a:t>
            </a:r>
            <a:endParaRPr lang="ru-RU" sz="2800" dirty="0" smtClean="0">
              <a:latin typeface="Times New Roman" pitchFamily="18" charset="0"/>
              <a:cs typeface="Times New Roman" pitchFamily="18" charset="0"/>
            </a:endParaRPr>
          </a:p>
        </p:txBody>
      </p:sp>
      <p:sp>
        <p:nvSpPr>
          <p:cNvPr id="37891" name="Содержимое 2"/>
          <p:cNvSpPr>
            <a:spLocks noGrp="1"/>
          </p:cNvSpPr>
          <p:nvPr>
            <p:ph sz="quarter" idx="13"/>
          </p:nvPr>
        </p:nvSpPr>
        <p:spPr>
          <a:xfrm>
            <a:off x="0" y="785813"/>
            <a:ext cx="9144000" cy="6072187"/>
          </a:xfrm>
        </p:spPr>
        <p:txBody>
          <a:bodyPr/>
          <a:lstStyle/>
          <a:p>
            <a:pPr marL="46037" indent="0" algn="just">
              <a:lnSpc>
                <a:spcPct val="107000"/>
              </a:lnSpc>
              <a:spcAft>
                <a:spcPts val="0"/>
              </a:spcAft>
              <a:buNone/>
            </a:pPr>
            <a:r>
              <a:rPr lang="en-US" sz="2800"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a:ea typeface="Times New Roman"/>
              </a:rPr>
              <a:t>Baqtriya</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Ahamoniylar</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davlatining</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uzoq</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sharqiy</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chegaralarida</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joylashgan</a:t>
            </a:r>
            <a:r>
              <a:rPr lang="en-US" sz="2800" dirty="0">
                <a:solidFill>
                  <a:schemeClr val="tx1"/>
                </a:solidFill>
                <a:latin typeface="Times New Roman"/>
                <a:ea typeface="Times New Roman"/>
              </a:rPr>
              <a:t> </a:t>
            </a:r>
            <a:r>
              <a:rPr lang="en-US" sz="2800" b="1" i="1" u="sng" dirty="0" err="1">
                <a:solidFill>
                  <a:schemeClr val="tx1"/>
                </a:solidFill>
                <a:latin typeface="Times New Roman"/>
                <a:ea typeface="Times New Roman"/>
              </a:rPr>
              <a:t>podsho</a:t>
            </a:r>
            <a:r>
              <a:rPr lang="en-US" sz="2800" b="1" i="1" u="sng" dirty="0">
                <a:solidFill>
                  <a:schemeClr val="tx1"/>
                </a:solidFill>
                <a:latin typeface="Times New Roman"/>
                <a:ea typeface="Times New Roman"/>
              </a:rPr>
              <a:t> </a:t>
            </a:r>
            <a:r>
              <a:rPr lang="en-US" sz="2800" b="1" i="1" u="sng" dirty="0" err="1">
                <a:solidFill>
                  <a:schemeClr val="tx1"/>
                </a:solidFill>
                <a:latin typeface="Times New Roman"/>
                <a:ea typeface="Times New Roman"/>
              </a:rPr>
              <a:t>taxtini</a:t>
            </a:r>
            <a:r>
              <a:rPr lang="en-US" sz="2800" b="1" i="1" u="sng" dirty="0">
                <a:solidFill>
                  <a:schemeClr val="tx1"/>
                </a:solidFill>
                <a:latin typeface="Times New Roman"/>
                <a:ea typeface="Times New Roman"/>
              </a:rPr>
              <a:t> </a:t>
            </a:r>
            <a:r>
              <a:rPr lang="en-US" sz="2800" b="1" i="1" u="sng" dirty="0" err="1">
                <a:solidFill>
                  <a:schemeClr val="tx1"/>
                </a:solidFill>
                <a:latin typeface="Times New Roman"/>
                <a:ea typeface="Times New Roman"/>
              </a:rPr>
              <a:t>egallash</a:t>
            </a:r>
            <a:r>
              <a:rPr lang="en-US" sz="2800" b="1" i="1" u="sng" dirty="0">
                <a:solidFill>
                  <a:schemeClr val="tx1"/>
                </a:solidFill>
                <a:latin typeface="Times New Roman"/>
                <a:ea typeface="Times New Roman"/>
              </a:rPr>
              <a:t> </a:t>
            </a:r>
            <a:r>
              <a:rPr lang="en-US" sz="2800" b="1" i="1" u="sng" dirty="0" err="1">
                <a:solidFill>
                  <a:schemeClr val="tx1"/>
                </a:solidFill>
                <a:latin typeface="Times New Roman"/>
                <a:ea typeface="Times New Roman"/>
              </a:rPr>
              <a:t>maqsadini</a:t>
            </a:r>
            <a:r>
              <a:rPr lang="en-US" sz="2800" b="1" i="1" u="sng" dirty="0">
                <a:solidFill>
                  <a:schemeClr val="tx1"/>
                </a:solidFill>
                <a:latin typeface="Times New Roman"/>
                <a:ea typeface="Times New Roman"/>
              </a:rPr>
              <a:t> </a:t>
            </a:r>
            <a:r>
              <a:rPr lang="en-US" sz="2800" b="1" i="1" u="sng" dirty="0" err="1">
                <a:solidFill>
                  <a:schemeClr val="tx1"/>
                </a:solidFill>
                <a:latin typeface="Times New Roman"/>
                <a:ea typeface="Times New Roman"/>
              </a:rPr>
              <a:t>o‘z</a:t>
            </a:r>
            <a:r>
              <a:rPr lang="en-US" sz="2800" b="1" i="1" u="sng" dirty="0">
                <a:solidFill>
                  <a:schemeClr val="tx1"/>
                </a:solidFill>
                <a:latin typeface="Times New Roman"/>
                <a:ea typeface="Times New Roman"/>
              </a:rPr>
              <a:t> </a:t>
            </a:r>
            <a:r>
              <a:rPr lang="en-US" sz="2800" b="1" i="1" u="sng" dirty="0" err="1">
                <a:solidFill>
                  <a:schemeClr val="tx1"/>
                </a:solidFill>
                <a:latin typeface="Times New Roman"/>
                <a:ea typeface="Times New Roman"/>
              </a:rPr>
              <a:t>oldida</a:t>
            </a:r>
            <a:r>
              <a:rPr lang="en-US" sz="2800" b="1" i="1" u="sng" dirty="0">
                <a:solidFill>
                  <a:schemeClr val="tx1"/>
                </a:solidFill>
                <a:latin typeface="Times New Roman"/>
                <a:ea typeface="Times New Roman"/>
              </a:rPr>
              <a:t> </a:t>
            </a:r>
            <a:r>
              <a:rPr lang="en-US" sz="2800" b="1" i="1" u="sng" dirty="0" err="1">
                <a:solidFill>
                  <a:schemeClr val="tx1"/>
                </a:solidFill>
                <a:latin typeface="Times New Roman"/>
                <a:ea typeface="Times New Roman"/>
              </a:rPr>
              <a:t>qo‘yilgan</a:t>
            </a:r>
            <a:r>
              <a:rPr lang="en-US" sz="2800" b="1" i="1" u="sng" dirty="0">
                <a:solidFill>
                  <a:schemeClr val="tx1"/>
                </a:solidFill>
                <a:latin typeface="Times New Roman"/>
                <a:ea typeface="Times New Roman"/>
              </a:rPr>
              <a:t> </a:t>
            </a:r>
            <a:r>
              <a:rPr lang="en-US" sz="2800" b="1" i="1" u="sng" dirty="0" err="1">
                <a:solidFill>
                  <a:schemeClr val="tx1"/>
                </a:solidFill>
                <a:latin typeface="Times New Roman"/>
                <a:ea typeface="Times New Roman"/>
              </a:rPr>
              <a:t>ahamoniylar</a:t>
            </a:r>
            <a:r>
              <a:rPr lang="en-US" sz="2800" b="1" i="1" u="sng" dirty="0">
                <a:solidFill>
                  <a:schemeClr val="tx1"/>
                </a:solidFill>
                <a:latin typeface="Times New Roman"/>
                <a:ea typeface="Times New Roman"/>
              </a:rPr>
              <a:t> </a:t>
            </a:r>
            <a:r>
              <a:rPr lang="en-US" sz="2800" b="1" i="1" u="sng" dirty="0" err="1">
                <a:solidFill>
                  <a:schemeClr val="tx1"/>
                </a:solidFill>
                <a:latin typeface="Times New Roman"/>
                <a:ea typeface="Times New Roman"/>
              </a:rPr>
              <a:t>sulolasi</a:t>
            </a:r>
            <a:r>
              <a:rPr lang="en-US" sz="2800" b="1" i="1" u="sng" dirty="0">
                <a:solidFill>
                  <a:schemeClr val="tx1"/>
                </a:solidFill>
                <a:latin typeface="Times New Roman"/>
                <a:ea typeface="Times New Roman"/>
              </a:rPr>
              <a:t> </a:t>
            </a:r>
            <a:r>
              <a:rPr lang="en-US" sz="2800" b="1" i="1" u="sng" dirty="0" err="1">
                <a:solidFill>
                  <a:schemeClr val="tx1"/>
                </a:solidFill>
                <a:latin typeface="Times New Roman"/>
                <a:ea typeface="Times New Roman"/>
              </a:rPr>
              <a:t>vakillari</a:t>
            </a:r>
            <a:r>
              <a:rPr lang="en-US" sz="2800" b="1" i="1" u="sng" dirty="0">
                <a:solidFill>
                  <a:schemeClr val="tx1"/>
                </a:solidFill>
                <a:latin typeface="Times New Roman"/>
                <a:ea typeface="Times New Roman"/>
              </a:rPr>
              <a:t> </a:t>
            </a:r>
            <a:r>
              <a:rPr lang="en-US" sz="2800" b="1" i="1" u="sng" dirty="0" err="1">
                <a:solidFill>
                  <a:schemeClr val="tx1"/>
                </a:solidFill>
                <a:latin typeface="Times New Roman"/>
                <a:ea typeface="Times New Roman"/>
              </a:rPr>
              <a:t>uchun</a:t>
            </a:r>
            <a:r>
              <a:rPr lang="en-US" sz="2800" b="1" i="1" u="sng" dirty="0">
                <a:solidFill>
                  <a:schemeClr val="tx1"/>
                </a:solidFill>
                <a:latin typeface="Times New Roman"/>
                <a:ea typeface="Times New Roman"/>
              </a:rPr>
              <a:t> </a:t>
            </a:r>
            <a:r>
              <a:rPr lang="en-US" sz="2800" b="1" dirty="0" err="1">
                <a:solidFill>
                  <a:srgbClr val="FF0000"/>
                </a:solidFill>
                <a:latin typeface="Times New Roman"/>
                <a:ea typeface="Times New Roman"/>
              </a:rPr>
              <a:t>norasmiy</a:t>
            </a:r>
            <a:r>
              <a:rPr lang="en-US" sz="2800" b="1" dirty="0">
                <a:solidFill>
                  <a:srgbClr val="FF0000"/>
                </a:solidFill>
                <a:latin typeface="Times New Roman"/>
                <a:ea typeface="Times New Roman"/>
              </a:rPr>
              <a:t> </a:t>
            </a:r>
            <a:r>
              <a:rPr lang="en-US" sz="2800" b="1" dirty="0" err="1">
                <a:solidFill>
                  <a:srgbClr val="FF0000"/>
                </a:solidFill>
                <a:latin typeface="Times New Roman"/>
                <a:ea typeface="Times New Roman"/>
              </a:rPr>
              <a:t>surgun</a:t>
            </a:r>
            <a:r>
              <a:rPr lang="en-US" sz="2800" b="1" dirty="0">
                <a:solidFill>
                  <a:srgbClr val="FF0000"/>
                </a:solidFill>
                <a:latin typeface="Times New Roman"/>
                <a:ea typeface="Times New Roman"/>
              </a:rPr>
              <a:t> </a:t>
            </a:r>
            <a:r>
              <a:rPr lang="en-US" sz="2800" b="1" dirty="0" err="1">
                <a:solidFill>
                  <a:srgbClr val="FF0000"/>
                </a:solidFill>
                <a:latin typeface="Times New Roman"/>
                <a:ea typeface="Times New Roman"/>
              </a:rPr>
              <a:t>joyi</a:t>
            </a:r>
            <a:r>
              <a:rPr lang="en-US" sz="2800" b="1" dirty="0">
                <a:solidFill>
                  <a:srgbClr val="FF0000"/>
                </a:solidFill>
                <a:latin typeface="Times New Roman"/>
                <a:ea typeface="Times New Roman"/>
              </a:rPr>
              <a:t> </a:t>
            </a:r>
            <a:r>
              <a:rPr lang="en-US" sz="2800" dirty="0">
                <a:solidFill>
                  <a:schemeClr val="tx1"/>
                </a:solidFill>
                <a:latin typeface="Times New Roman"/>
                <a:ea typeface="Times New Roman"/>
              </a:rPr>
              <a:t>ham </a:t>
            </a:r>
            <a:r>
              <a:rPr lang="en-US" sz="2800" dirty="0" err="1">
                <a:solidFill>
                  <a:schemeClr val="tx1"/>
                </a:solidFill>
                <a:latin typeface="Times New Roman"/>
                <a:ea typeface="Times New Roman"/>
              </a:rPr>
              <a:t>bo‘lishi</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ehtimoldan</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holi</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emas</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ahamoniylar</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saroyidan</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chetlashtirish</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va</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podsho</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taxtidan</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uzoqlashtirish</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jarayonida</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Ma’lumki</a:t>
            </a:r>
            <a:r>
              <a:rPr lang="en-US" sz="2800" dirty="0">
                <a:solidFill>
                  <a:schemeClr val="tx1"/>
                </a:solidFill>
                <a:latin typeface="Times New Roman"/>
                <a:ea typeface="Times New Roman"/>
              </a:rPr>
              <a:t>, </a:t>
            </a:r>
            <a:r>
              <a:rPr lang="en-US" sz="2800" b="1" dirty="0" err="1">
                <a:solidFill>
                  <a:srgbClr val="0033CC"/>
                </a:solidFill>
                <a:latin typeface="Times New Roman"/>
                <a:ea typeface="Times New Roman"/>
              </a:rPr>
              <a:t>Smerdis</a:t>
            </a:r>
            <a:r>
              <a:rPr lang="en-US" sz="2800" dirty="0">
                <a:solidFill>
                  <a:srgbClr val="0033CC"/>
                </a:solidFill>
                <a:latin typeface="Times New Roman"/>
                <a:ea typeface="Times New Roman"/>
              </a:rPr>
              <a:t>  – </a:t>
            </a:r>
            <a:r>
              <a:rPr lang="en-US" sz="2800" b="1" dirty="0" err="1">
                <a:solidFill>
                  <a:srgbClr val="0033CC"/>
                </a:solidFill>
                <a:latin typeface="Times New Roman"/>
                <a:ea typeface="Times New Roman"/>
              </a:rPr>
              <a:t>Bardiya</a:t>
            </a:r>
            <a:r>
              <a:rPr lang="en-US" sz="2800" dirty="0">
                <a:solidFill>
                  <a:srgbClr val="0033CC"/>
                </a:solidFill>
                <a:latin typeface="Times New Roman"/>
                <a:ea typeface="Times New Roman"/>
              </a:rPr>
              <a:t> </a:t>
            </a:r>
            <a:r>
              <a:rPr lang="en-US" sz="2800" dirty="0" err="1">
                <a:solidFill>
                  <a:schemeClr val="tx1"/>
                </a:solidFill>
                <a:latin typeface="Times New Roman"/>
                <a:ea typeface="Times New Roman"/>
              </a:rPr>
              <a:t>podsho</a:t>
            </a:r>
            <a:r>
              <a:rPr lang="en-US" sz="2800" dirty="0">
                <a:solidFill>
                  <a:schemeClr val="tx1"/>
                </a:solidFill>
                <a:latin typeface="Times New Roman"/>
                <a:ea typeface="Times New Roman"/>
              </a:rPr>
              <a:t>	</a:t>
            </a:r>
            <a:r>
              <a:rPr lang="en-US" sz="2800" b="1" dirty="0" err="1">
                <a:solidFill>
                  <a:schemeClr val="tx1"/>
                </a:solidFill>
                <a:latin typeface="Times New Roman"/>
                <a:ea typeface="Times New Roman"/>
              </a:rPr>
              <a:t>Kambizning</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buyrug‘iga</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binoan</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o‘ldirilgan</a:t>
            </a:r>
            <a:r>
              <a:rPr lang="en-US" sz="2800" dirty="0">
                <a:solidFill>
                  <a:schemeClr val="tx1"/>
                </a:solidFill>
                <a:latin typeface="Times New Roman"/>
                <a:ea typeface="Times New Roman"/>
              </a:rPr>
              <a:t>, </a:t>
            </a:r>
            <a:r>
              <a:rPr lang="en-US" sz="2800" b="1" dirty="0" err="1">
                <a:solidFill>
                  <a:srgbClr val="0033CC"/>
                </a:solidFill>
                <a:latin typeface="Times New Roman"/>
                <a:ea typeface="Times New Roman"/>
              </a:rPr>
              <a:t>Masist</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o‘z</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akasi</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podsho</a:t>
            </a:r>
            <a:r>
              <a:rPr lang="en-US" sz="2800" dirty="0">
                <a:solidFill>
                  <a:schemeClr val="tx1"/>
                </a:solidFill>
                <a:latin typeface="Times New Roman"/>
                <a:ea typeface="Times New Roman"/>
              </a:rPr>
              <a:t> </a:t>
            </a:r>
            <a:r>
              <a:rPr lang="en-US" sz="2800" b="1" dirty="0" err="1">
                <a:solidFill>
                  <a:schemeClr val="tx1"/>
                </a:solidFill>
                <a:latin typeface="Times New Roman"/>
                <a:ea typeface="Times New Roman"/>
              </a:rPr>
              <a:t>Kserks</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bilan</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taxt</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uchun</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kurashib</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halok</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bo‘lgan</a:t>
            </a:r>
            <a:r>
              <a:rPr lang="en-US" sz="2800" dirty="0">
                <a:solidFill>
                  <a:schemeClr val="tx1"/>
                </a:solidFill>
                <a:latin typeface="Times New Roman"/>
                <a:ea typeface="Times New Roman"/>
              </a:rPr>
              <a:t>. </a:t>
            </a:r>
            <a:r>
              <a:rPr lang="en-US" sz="2800" b="1" dirty="0" err="1">
                <a:solidFill>
                  <a:srgbClr val="0033CC"/>
                </a:solidFill>
                <a:latin typeface="Times New Roman"/>
                <a:ea typeface="Times New Roman"/>
              </a:rPr>
              <a:t>Artabon</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podsho</a:t>
            </a:r>
            <a:r>
              <a:rPr lang="en-US" sz="2800" dirty="0">
                <a:solidFill>
                  <a:schemeClr val="tx1"/>
                </a:solidFill>
                <a:latin typeface="Times New Roman"/>
                <a:ea typeface="Times New Roman"/>
              </a:rPr>
              <a:t> </a:t>
            </a:r>
            <a:r>
              <a:rPr lang="en-US" sz="2800" b="1" dirty="0" err="1">
                <a:solidFill>
                  <a:schemeClr val="tx1"/>
                </a:solidFill>
                <a:latin typeface="Times New Roman"/>
                <a:ea typeface="Times New Roman"/>
              </a:rPr>
              <a:t>Artakserksga</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qarshi</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chiqib</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Baqtriya</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qudratiga</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tayangan</a:t>
            </a:r>
            <a:r>
              <a:rPr lang="en-US" sz="2800" dirty="0">
                <a:solidFill>
                  <a:schemeClr val="tx1"/>
                </a:solidFill>
                <a:latin typeface="Times New Roman"/>
                <a:ea typeface="Times New Roman"/>
              </a:rPr>
              <a:t>, mil.avv.330 </a:t>
            </a:r>
            <a:r>
              <a:rPr lang="en-US" sz="2800" dirty="0" err="1">
                <a:solidFill>
                  <a:schemeClr val="tx1"/>
                </a:solidFill>
                <a:latin typeface="Times New Roman"/>
                <a:ea typeface="Times New Roman"/>
              </a:rPr>
              <a:t>yilda</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Baqtriya</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satrapi</a:t>
            </a:r>
            <a:r>
              <a:rPr lang="en-US" sz="2800" dirty="0">
                <a:solidFill>
                  <a:schemeClr val="tx1"/>
                </a:solidFill>
                <a:latin typeface="Times New Roman"/>
                <a:ea typeface="Times New Roman"/>
              </a:rPr>
              <a:t> </a:t>
            </a:r>
            <a:r>
              <a:rPr lang="en-US" sz="2800" b="1" dirty="0">
                <a:solidFill>
                  <a:srgbClr val="0033CC"/>
                </a:solidFill>
                <a:latin typeface="Times New Roman"/>
                <a:ea typeface="Times New Roman"/>
              </a:rPr>
              <a:t>Bess</a:t>
            </a:r>
            <a:r>
              <a:rPr lang="en-US" sz="2800" dirty="0">
                <a:solidFill>
                  <a:schemeClr val="tx1"/>
                </a:solidFill>
                <a:latin typeface="Times New Roman"/>
                <a:ea typeface="Times New Roman"/>
              </a:rPr>
              <a:t> </a:t>
            </a:r>
            <a:r>
              <a:rPr lang="en-US" sz="2800" b="1" dirty="0">
                <a:solidFill>
                  <a:schemeClr val="tx1"/>
                </a:solidFill>
                <a:latin typeface="Times New Roman"/>
                <a:ea typeface="Times New Roman"/>
              </a:rPr>
              <a:t>Doro III </a:t>
            </a:r>
            <a:r>
              <a:rPr lang="en-US" sz="2800" dirty="0" err="1">
                <a:solidFill>
                  <a:schemeClr val="tx1"/>
                </a:solidFill>
                <a:latin typeface="Times New Roman"/>
                <a:ea typeface="Times New Roman"/>
              </a:rPr>
              <a:t>ni</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o‘ldirib</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o‘zini</a:t>
            </a:r>
            <a:r>
              <a:rPr lang="en-US" sz="2800" dirty="0">
                <a:solidFill>
                  <a:schemeClr val="tx1"/>
                </a:solidFill>
                <a:latin typeface="Times New Roman"/>
                <a:ea typeface="Times New Roman"/>
              </a:rPr>
              <a:t> </a:t>
            </a:r>
            <a:r>
              <a:rPr lang="en-US" sz="2800" b="1" dirty="0">
                <a:solidFill>
                  <a:schemeClr val="tx1"/>
                </a:solidFill>
                <a:latin typeface="Times New Roman"/>
                <a:ea typeface="Times New Roman"/>
              </a:rPr>
              <a:t>«</a:t>
            </a:r>
            <a:r>
              <a:rPr lang="en-US" sz="2800" b="1" dirty="0" err="1">
                <a:solidFill>
                  <a:schemeClr val="tx1"/>
                </a:solidFill>
                <a:latin typeface="Times New Roman"/>
                <a:ea typeface="Times New Roman"/>
              </a:rPr>
              <a:t>Osiyoning</a:t>
            </a:r>
            <a:r>
              <a:rPr lang="en-US" sz="2800" b="1" dirty="0">
                <a:solidFill>
                  <a:schemeClr val="tx1"/>
                </a:solidFill>
                <a:latin typeface="Times New Roman"/>
                <a:ea typeface="Times New Roman"/>
              </a:rPr>
              <a:t> </a:t>
            </a:r>
            <a:r>
              <a:rPr lang="en-US" sz="2800" b="1" dirty="0" err="1">
                <a:solidFill>
                  <a:schemeClr val="tx1"/>
                </a:solidFill>
                <a:latin typeface="Times New Roman"/>
                <a:ea typeface="Times New Roman"/>
              </a:rPr>
              <a:t>ulug</a:t>
            </a:r>
            <a:r>
              <a:rPr lang="en-US" sz="2800" b="1" dirty="0">
                <a:solidFill>
                  <a:schemeClr val="tx1"/>
                </a:solidFill>
                <a:latin typeface="Times New Roman"/>
                <a:ea typeface="Times New Roman"/>
              </a:rPr>
              <a:t>‘ </a:t>
            </a:r>
            <a:r>
              <a:rPr lang="en-US" sz="2800" b="1" dirty="0" err="1">
                <a:solidFill>
                  <a:schemeClr val="tx1"/>
                </a:solidFill>
                <a:latin typeface="Times New Roman"/>
                <a:ea typeface="Times New Roman"/>
              </a:rPr>
              <a:t>podshosi</a:t>
            </a:r>
            <a:r>
              <a:rPr lang="en-US" sz="2800" b="1" dirty="0">
                <a:solidFill>
                  <a:schemeClr val="tx1"/>
                </a:solidFill>
                <a:latin typeface="Times New Roman"/>
                <a:ea typeface="Times New Roman"/>
              </a:rPr>
              <a:t>» </a:t>
            </a:r>
            <a:r>
              <a:rPr lang="en-US" sz="2800" b="1" dirty="0" err="1">
                <a:solidFill>
                  <a:schemeClr val="tx1"/>
                </a:solidFill>
                <a:latin typeface="Times New Roman"/>
                <a:ea typeface="Times New Roman"/>
              </a:rPr>
              <a:t>Artakserks</a:t>
            </a:r>
            <a:r>
              <a:rPr lang="en-US" sz="2800" b="1" dirty="0">
                <a:solidFill>
                  <a:schemeClr val="tx1"/>
                </a:solidFill>
                <a:latin typeface="Times New Roman"/>
                <a:ea typeface="Times New Roman"/>
              </a:rPr>
              <a:t> IV</a:t>
            </a:r>
            <a:r>
              <a:rPr lang="en-US" sz="2800" dirty="0">
                <a:solidFill>
                  <a:schemeClr val="tx1"/>
                </a:solidFill>
                <a:latin typeface="Times New Roman"/>
                <a:ea typeface="Times New Roman"/>
              </a:rPr>
              <a:t> deb </a:t>
            </a:r>
            <a:r>
              <a:rPr lang="en-US" sz="2800" dirty="0" err="1">
                <a:solidFill>
                  <a:schemeClr val="tx1"/>
                </a:solidFill>
                <a:latin typeface="Times New Roman"/>
                <a:ea typeface="Times New Roman"/>
              </a:rPr>
              <a:t>e’lon</a:t>
            </a:r>
            <a:r>
              <a:rPr lang="en-US" sz="2800" dirty="0">
                <a:solidFill>
                  <a:schemeClr val="tx1"/>
                </a:solidFill>
                <a:latin typeface="Times New Roman"/>
                <a:ea typeface="Times New Roman"/>
              </a:rPr>
              <a:t> </a:t>
            </a:r>
            <a:r>
              <a:rPr lang="en-US" sz="2800" dirty="0" err="1">
                <a:solidFill>
                  <a:schemeClr val="tx1"/>
                </a:solidFill>
                <a:latin typeface="Times New Roman"/>
                <a:ea typeface="Times New Roman"/>
              </a:rPr>
              <a:t>qilgan</a:t>
            </a:r>
            <a:r>
              <a:rPr lang="en-US" sz="2800" dirty="0">
                <a:solidFill>
                  <a:schemeClr val="tx1"/>
                </a:solidFill>
                <a:latin typeface="Times New Roman"/>
                <a:ea typeface="Times New Roman"/>
              </a:rPr>
              <a:t>. </a:t>
            </a:r>
            <a:endParaRPr lang="ru-RU" sz="2800" dirty="0">
              <a:solidFill>
                <a:schemeClr val="tx1"/>
              </a:solidFill>
              <a:effectLst/>
              <a:latin typeface="Calibri"/>
              <a:ea typeface="Calibri"/>
              <a:cs typeface="Times New Roman"/>
            </a:endParaRPr>
          </a:p>
        </p:txBody>
      </p:sp>
    </p:spTree>
    <p:extLst>
      <p:ext uri="{BB962C8B-B14F-4D97-AF65-F5344CB8AC3E}">
        <p14:creationId xmlns:p14="http://schemas.microsoft.com/office/powerpoint/2010/main" val="1346516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0" y="0"/>
            <a:ext cx="9144000" cy="785813"/>
          </a:xfrm>
          <a:solidFill>
            <a:schemeClr val="accent2"/>
          </a:solidFill>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a:solidFill>
                  <a:srgbClr val="FF0000"/>
                </a:solidFill>
                <a:latin typeface="Times New Roman" pitchFamily="18" charset="0"/>
                <a:cs typeface="Times New Roman" pitchFamily="18" charset="0"/>
              </a:rPr>
              <a:t>Аҳомонийлар даврида Ўрта Осиё халқларининг ҳаёти</a:t>
            </a:r>
            <a:endParaRPr lang="ru-RU" sz="2800" dirty="0" smtClean="0">
              <a:latin typeface="Times New Roman" pitchFamily="18" charset="0"/>
              <a:cs typeface="Times New Roman" pitchFamily="18" charset="0"/>
            </a:endParaRPr>
          </a:p>
        </p:txBody>
      </p:sp>
      <p:pic>
        <p:nvPicPr>
          <p:cNvPr id="39939"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33338" y="717550"/>
            <a:ext cx="9144001" cy="61404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a:xfrm>
            <a:off x="457200" y="0"/>
            <a:ext cx="8229600" cy="785813"/>
          </a:xfrm>
        </p:spPr>
        <p:txBody>
          <a:bodyPr/>
          <a:lstStyle/>
          <a:p>
            <a:pPr marL="320040" indent="-320040" eaLnBrk="1" fontAlgn="auto" hangingPunct="1">
              <a:spcAft>
                <a:spcPts val="0"/>
              </a:spcAft>
              <a:buClr>
                <a:schemeClr val="accent6">
                  <a:lumMod val="75000"/>
                </a:schemeClr>
              </a:buClr>
              <a:defRPr/>
            </a:pPr>
            <a:r>
              <a:rPr lang="uz-Cyrl-UZ" sz="2800" smtClean="0">
                <a:latin typeface="Times New Roman" pitchFamily="18" charset="0"/>
                <a:cs typeface="Times New Roman" pitchFamily="18" charset="0"/>
              </a:rPr>
              <a:t>Ўрта Осиёнинг Аҳамонийлар даври шаҳарлари</a:t>
            </a:r>
            <a:endParaRPr lang="ru-RU" sz="2800" smtClean="0">
              <a:latin typeface="Times New Roman" pitchFamily="18" charset="0"/>
              <a:cs typeface="Times New Roman" pitchFamily="18" charset="0"/>
            </a:endParaRPr>
          </a:p>
        </p:txBody>
      </p:sp>
      <p:pic>
        <p:nvPicPr>
          <p:cNvPr id="40963" name="Picture 2" descr="Карта Яз"/>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0" y="549275"/>
            <a:ext cx="9144000" cy="6308725"/>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title"/>
          </p:nvPr>
        </p:nvSpPr>
        <p:spPr>
          <a:xfrm>
            <a:off x="357188" y="0"/>
            <a:ext cx="8229600" cy="1071563"/>
          </a:xfrm>
        </p:spPr>
        <p:txBody>
          <a:bodyPr/>
          <a:lstStyle/>
          <a:p>
            <a:pPr marL="320040" indent="-320040" eaLnBrk="1" fontAlgn="auto" hangingPunct="1">
              <a:spcAft>
                <a:spcPts val="0"/>
              </a:spcAft>
              <a:buClr>
                <a:schemeClr val="accent6">
                  <a:lumMod val="75000"/>
                </a:schemeClr>
              </a:buClr>
              <a:defRPr/>
            </a:pPr>
            <a:r>
              <a:rPr lang="uz-Cyrl-UZ" sz="3200" smtClean="0">
                <a:latin typeface="Times New Roman" pitchFamily="18" charset="0"/>
                <a:cs typeface="Times New Roman" pitchFamily="18" charset="0"/>
              </a:rPr>
              <a:t>Аҳамонийлар даври Хаитобод шаҳри</a:t>
            </a:r>
            <a:endParaRPr lang="ru-RU" sz="3200" smtClean="0">
              <a:latin typeface="Times New Roman" pitchFamily="18" charset="0"/>
              <a:cs typeface="Times New Roman" pitchFamily="18" charset="0"/>
            </a:endParaRPr>
          </a:p>
        </p:txBody>
      </p:sp>
      <p:sp>
        <p:nvSpPr>
          <p:cNvPr id="41987" name="Содержимое 2"/>
          <p:cNvSpPr>
            <a:spLocks noGrp="1"/>
          </p:cNvSpPr>
          <p:nvPr>
            <p:ph sz="quarter" idx="13"/>
          </p:nvPr>
        </p:nvSpPr>
        <p:spPr>
          <a:xfrm>
            <a:off x="1143000" y="731838"/>
            <a:ext cx="6400800" cy="3475037"/>
          </a:xfrm>
        </p:spPr>
        <p:txBody>
          <a:bodyPr/>
          <a:lstStyle/>
          <a:p>
            <a:pPr eaLnBrk="1" hangingPunct="1"/>
            <a:endParaRPr lang="ru-RU" altLang="ru-RU" smtClean="0"/>
          </a:p>
        </p:txBody>
      </p:sp>
      <p:pic>
        <p:nvPicPr>
          <p:cNvPr id="41988" name="Picture 2" descr="C:\Users\USER\Desktop\Desktop\rкомпютердан\Рисунки Шайдуллаева 2\хайитобод.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675" y="895350"/>
            <a:ext cx="5608638" cy="598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1"/>
          <p:cNvSpPr>
            <a:spLocks noGrp="1"/>
          </p:cNvSpPr>
          <p:nvPr>
            <p:ph type="title"/>
          </p:nvPr>
        </p:nvSpPr>
        <p:spPr>
          <a:xfrm>
            <a:off x="1187624" y="0"/>
            <a:ext cx="6512511" cy="1143000"/>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dirty="0" smtClean="0"/>
              <a:t>Пшактепа (план)</a:t>
            </a:r>
            <a:endParaRPr lang="ru-RU" dirty="0" smtClean="0"/>
          </a:p>
        </p:txBody>
      </p:sp>
      <p:pic>
        <p:nvPicPr>
          <p:cNvPr id="43011" name="Picture 6" descr="C:\Users\USER\Desktop\Desktop\rкомпютердан\Рисунки Шайдуллаева 2\рис192.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0" y="919163"/>
            <a:ext cx="9144000" cy="5938837"/>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612"/>
          </a:xfrm>
        </p:spPr>
        <p:txBody>
          <a:bodyPr>
            <a:normAutofit fontScale="90000"/>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3600" dirty="0" smtClean="0">
                <a:latin typeface="Times New Roman" pitchFamily="18" charset="0"/>
                <a:cs typeface="Times New Roman" pitchFamily="18" charset="0"/>
              </a:rPr>
              <a:t>Талашқон қалъаси</a:t>
            </a:r>
            <a:endParaRPr lang="ru-RU" sz="3600" dirty="0">
              <a:latin typeface="Times New Roman" pitchFamily="18" charset="0"/>
              <a:cs typeface="Times New Roman" pitchFamily="18" charset="0"/>
            </a:endParaRPr>
          </a:p>
        </p:txBody>
      </p:sp>
      <p:pic>
        <p:nvPicPr>
          <p:cNvPr id="44035" name="Picture 7" descr="C:\Users\USER\Desktop\Desktop\rкомпютердан\Рисунки Шайдуллаева 2\рис2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1125538"/>
            <a:ext cx="7896225"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Заголовок 1"/>
          <p:cNvSpPr>
            <a:spLocks noGrp="1"/>
          </p:cNvSpPr>
          <p:nvPr>
            <p:ph type="title"/>
          </p:nvPr>
        </p:nvSpPr>
        <p:spPr>
          <a:xfrm>
            <a:off x="1403648" y="188640"/>
            <a:ext cx="6512511" cy="1143000"/>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dirty="0" smtClean="0">
                <a:latin typeface="Times New Roman" pitchFamily="18" charset="0"/>
                <a:cs typeface="Times New Roman" pitchFamily="18" charset="0"/>
              </a:rPr>
              <a:t>Альтар</a:t>
            </a:r>
            <a:endParaRPr lang="ru-RU" dirty="0" smtClean="0">
              <a:latin typeface="Times New Roman" pitchFamily="18" charset="0"/>
              <a:cs typeface="Times New Roman" pitchFamily="18" charset="0"/>
            </a:endParaRPr>
          </a:p>
        </p:txBody>
      </p:sp>
      <p:pic>
        <p:nvPicPr>
          <p:cNvPr id="45059" name="Picture 5" descr="C:\Users\USER\Desktop\Desktop\rкомпютердан\Рисунки Шайдуллаева 2\рис57.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179388" y="908050"/>
            <a:ext cx="8769350" cy="5761038"/>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a:xfrm>
            <a:off x="1259632" y="260648"/>
            <a:ext cx="6512511" cy="1143000"/>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3600" dirty="0" smtClean="0">
                <a:latin typeface="Times New Roman" pitchFamily="18" charset="0"/>
                <a:cs typeface="Times New Roman" pitchFamily="18" charset="0"/>
              </a:rPr>
              <a:t>Дубулға</a:t>
            </a:r>
            <a:endParaRPr lang="ru-RU" sz="3600" dirty="0" smtClean="0">
              <a:latin typeface="Times New Roman" pitchFamily="18" charset="0"/>
              <a:cs typeface="Times New Roman" pitchFamily="18" charset="0"/>
            </a:endParaRPr>
          </a:p>
        </p:txBody>
      </p:sp>
      <p:pic>
        <p:nvPicPr>
          <p:cNvPr id="46083" name="Picture 2" descr="10"/>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1403350" y="962025"/>
            <a:ext cx="6624638" cy="5419725"/>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p:cNvSpPr>
            <a:spLocks noGrp="1"/>
          </p:cNvSpPr>
          <p:nvPr>
            <p:ph type="title"/>
          </p:nvPr>
        </p:nvSpPr>
        <p:spPr>
          <a:xfrm>
            <a:off x="1187624" y="11468"/>
            <a:ext cx="6512511" cy="1143000"/>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400" dirty="0" smtClean="0">
                <a:latin typeface="Times New Roman" pitchFamily="18" charset="0"/>
                <a:cs typeface="Times New Roman" pitchFamily="18" charset="0"/>
              </a:rPr>
              <a:t>Ҳайкалтарошлик</a:t>
            </a:r>
            <a:endParaRPr lang="ru-RU" sz="2400" dirty="0" smtClean="0">
              <a:latin typeface="Times New Roman" pitchFamily="18" charset="0"/>
              <a:cs typeface="Times New Roman" pitchFamily="18" charset="0"/>
            </a:endParaRPr>
          </a:p>
        </p:txBody>
      </p:sp>
      <p:pic>
        <p:nvPicPr>
          <p:cNvPr id="47107" name="Picture 2" descr="9"/>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971550" y="476250"/>
            <a:ext cx="6264275" cy="6265863"/>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Подзаголовок 2"/>
          <p:cNvSpPr>
            <a:spLocks noGrp="1"/>
          </p:cNvSpPr>
          <p:nvPr>
            <p:ph type="subTitle" idx="1"/>
          </p:nvPr>
        </p:nvSpPr>
        <p:spPr>
          <a:xfrm>
            <a:off x="19050" y="1052513"/>
            <a:ext cx="9144000" cy="5013325"/>
          </a:xfrm>
        </p:spPr>
        <p:txBody>
          <a:bodyPr/>
          <a:lstStyle/>
          <a:p>
            <a:pPr algn="just" eaLnBrk="1" hangingPunct="1"/>
            <a:r>
              <a:rPr lang="en-US" altLang="ru-RU" sz="3200" b="1" smtClean="0">
                <a:solidFill>
                  <a:srgbClr val="FF0000"/>
                </a:solidFill>
                <a:latin typeface="Times New Roman" panose="02020603050405020304" pitchFamily="18" charset="0"/>
                <a:cs typeface="Times New Roman" panose="02020603050405020304" pitchFamily="18" charset="0"/>
              </a:rPr>
              <a:t>	</a:t>
            </a:r>
            <a:endParaRPr lang="uz-Cyrl-UZ" altLang="ru-RU" sz="3200" b="1" smtClean="0">
              <a:solidFill>
                <a:srgbClr val="FF0000"/>
              </a:solidFill>
              <a:latin typeface="Times New Roman" panose="02020603050405020304" pitchFamily="18" charset="0"/>
              <a:cs typeface="Times New Roman" panose="02020603050405020304" pitchFamily="18" charset="0"/>
            </a:endParaRPr>
          </a:p>
        </p:txBody>
      </p:sp>
      <p:sp>
        <p:nvSpPr>
          <p:cNvPr id="2" name="Заголовок 1"/>
          <p:cNvSpPr>
            <a:spLocks noGrp="1"/>
          </p:cNvSpPr>
          <p:nvPr>
            <p:ph type="ctrTitle"/>
          </p:nvPr>
        </p:nvSpPr>
        <p:spPr>
          <a:xfrm>
            <a:off x="0" y="116632"/>
            <a:ext cx="9144000" cy="864096"/>
          </a:xfrm>
        </p:spPr>
        <p:txBody>
          <a:bodyPr/>
          <a:lstStyle/>
          <a:p>
            <a:pPr marL="182880" indent="0" algn="ctr" eaLnBrk="1" fontAlgn="auto" hangingPunct="1">
              <a:spcAft>
                <a:spcPts val="0"/>
              </a:spcAft>
              <a:buClr>
                <a:schemeClr val="accent6">
                  <a:lumMod val="75000"/>
                </a:schemeClr>
              </a:buClr>
              <a:buFont typeface="Georgia" panose="02040502050405020303" pitchFamily="18" charset="0"/>
              <a:buNone/>
              <a:defRPr/>
            </a:pPr>
            <a:r>
              <a:rPr lang="uz-Cyrl-UZ" sz="3200" dirty="0" smtClean="0">
                <a:solidFill>
                  <a:srgbClr val="FF0000"/>
                </a:solidFill>
                <a:latin typeface="Times New Roman" pitchFamily="18" charset="0"/>
                <a:cs typeface="Times New Roman" pitchFamily="18" charset="0"/>
              </a:rPr>
              <a:t>Аҳомонийлар </a:t>
            </a:r>
            <a:r>
              <a:rPr lang="uz-Cyrl-UZ" sz="3200" dirty="0">
                <a:solidFill>
                  <a:srgbClr val="FF0000"/>
                </a:solidFill>
                <a:latin typeface="Times New Roman" pitchFamily="18" charset="0"/>
                <a:cs typeface="Times New Roman" pitchFamily="18" charset="0"/>
              </a:rPr>
              <a:t>давлатининг вужудга </a:t>
            </a:r>
            <a:r>
              <a:rPr lang="uz-Cyrl-UZ" sz="3200" dirty="0" smtClean="0">
                <a:solidFill>
                  <a:srgbClr val="FF0000"/>
                </a:solidFill>
                <a:latin typeface="Times New Roman" pitchFamily="18" charset="0"/>
                <a:cs typeface="Times New Roman" pitchFamily="18" charset="0"/>
              </a:rPr>
              <a:t>келиши</a:t>
            </a:r>
            <a:endParaRPr lang="ru-RU" sz="3200" dirty="0">
              <a:latin typeface="Times New Roman" pitchFamily="18" charset="0"/>
              <a:cs typeface="Times New Roman" pitchFamily="18" charset="0"/>
            </a:endParaRPr>
          </a:p>
        </p:txBody>
      </p:sp>
      <p:sp>
        <p:nvSpPr>
          <p:cNvPr id="5" name="Блок-схема: альтернативный процесс 4"/>
          <p:cNvSpPr/>
          <p:nvPr/>
        </p:nvSpPr>
        <p:spPr>
          <a:xfrm>
            <a:off x="250504" y="764704"/>
            <a:ext cx="8640960" cy="5400600"/>
          </a:xfrm>
          <a:prstGeom prst="flowChartAlternateProcess">
            <a:avLst/>
          </a:prstGeom>
        </p:spPr>
        <p:style>
          <a:lnRef idx="2">
            <a:schemeClr val="accent2"/>
          </a:lnRef>
          <a:fillRef idx="1">
            <a:schemeClr val="lt1"/>
          </a:fillRef>
          <a:effectRef idx="0">
            <a:schemeClr val="accent2"/>
          </a:effectRef>
          <a:fontRef idx="minor">
            <a:schemeClr val="dk1"/>
          </a:fontRef>
        </p:style>
        <p:txBody>
          <a:bodyPr anchor="ctr"/>
          <a:lstStyle/>
          <a:p>
            <a:pPr algn="just">
              <a:defRPr/>
            </a:pP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Ahomoniylardan</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rgbClr val="0033CC"/>
                </a:solidFill>
                <a:latin typeface="Times New Roman" panose="02020603050405020304" pitchFamily="18" charset="0"/>
                <a:cs typeface="Times New Roman" panose="02020603050405020304" pitchFamily="18" charset="0"/>
              </a:rPr>
              <a:t>Kir</a:t>
            </a:r>
            <a:r>
              <a:rPr lang="en-US" sz="2600" b="1" dirty="0">
                <a:solidFill>
                  <a:srgbClr val="0033CC"/>
                </a:solidFill>
                <a:latin typeface="Times New Roman" panose="02020603050405020304" pitchFamily="18" charset="0"/>
                <a:cs typeface="Times New Roman" panose="02020603050405020304" pitchFamily="18" charset="0"/>
              </a:rPr>
              <a:t> II </a:t>
            </a:r>
            <a:r>
              <a:rPr lang="en-US" sz="2600" b="1" dirty="0" err="1">
                <a:solidFill>
                  <a:schemeClr val="tx1"/>
                </a:solidFill>
                <a:latin typeface="Times New Roman" panose="02020603050405020304" pitchFamily="18" charset="0"/>
                <a:cs typeface="Times New Roman" panose="02020603050405020304" pitchFamily="18" charset="0"/>
              </a:rPr>
              <a:t>ning</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davrida</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forslar</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to’liq</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sulola</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qo’l</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ostida</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birlashtirilib</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davlatning</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kuch</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qudrati</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ortadi</a:t>
            </a:r>
            <a:r>
              <a:rPr lang="en-US" sz="2600" b="1" dirty="0">
                <a:solidFill>
                  <a:schemeClr val="tx1"/>
                </a:solidFill>
                <a:latin typeface="Times New Roman" panose="02020603050405020304" pitchFamily="18" charset="0"/>
                <a:cs typeface="Times New Roman" panose="02020603050405020304" pitchFamily="18" charset="0"/>
              </a:rPr>
              <a:t>. </a:t>
            </a:r>
          </a:p>
          <a:p>
            <a:pPr algn="just">
              <a:defRPr/>
            </a:pP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rgbClr val="0033CC"/>
                </a:solidFill>
                <a:latin typeface="Times New Roman" panose="02020603050405020304" pitchFamily="18" charset="0"/>
                <a:cs typeface="Times New Roman" panose="02020603050405020304" pitchFamily="18" charset="0"/>
              </a:rPr>
              <a:t>Ktesiy</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bergan</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ma’lumotlarga</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ko’ra</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rgbClr val="C00000"/>
                </a:solidFill>
                <a:latin typeface="Times New Roman" panose="02020603050405020304" pitchFamily="18" charset="0"/>
                <a:cs typeface="Times New Roman" panose="02020603050405020304" pitchFamily="18" charset="0"/>
              </a:rPr>
              <a:t>Midiya</a:t>
            </a:r>
            <a:r>
              <a:rPr lang="en-US" sz="2600" b="1" dirty="0">
                <a:solidFill>
                  <a:srgbClr val="C00000"/>
                </a:solidFill>
                <a:latin typeface="Times New Roman" panose="02020603050405020304" pitchFamily="18" charset="0"/>
                <a:cs typeface="Times New Roman" panose="02020603050405020304" pitchFamily="18" charset="0"/>
              </a:rPr>
              <a:t> </a:t>
            </a:r>
            <a:r>
              <a:rPr lang="en-US" sz="2600" b="1" dirty="0" err="1">
                <a:solidFill>
                  <a:srgbClr val="C00000"/>
                </a:solidFill>
                <a:latin typeface="Times New Roman" panose="02020603050405020304" pitchFamily="18" charset="0"/>
                <a:cs typeface="Times New Roman" panose="02020603050405020304" pitchFamily="18" charset="0"/>
              </a:rPr>
              <a:t>podshosi</a:t>
            </a:r>
            <a:r>
              <a:rPr lang="en-US" sz="2600" b="1" dirty="0">
                <a:solidFill>
                  <a:srgbClr val="C00000"/>
                </a:solidFill>
                <a:latin typeface="Times New Roman" panose="02020603050405020304" pitchFamily="18" charset="0"/>
                <a:cs typeface="Times New Roman" panose="02020603050405020304" pitchFamily="18" charset="0"/>
              </a:rPr>
              <a:t> </a:t>
            </a:r>
            <a:r>
              <a:rPr lang="en-US" sz="2600" b="1" dirty="0" err="1">
                <a:solidFill>
                  <a:srgbClr val="C00000"/>
                </a:solidFill>
                <a:latin typeface="Times New Roman" panose="02020603050405020304" pitchFamily="18" charset="0"/>
                <a:cs typeface="Times New Roman" panose="02020603050405020304" pitchFamily="18" charset="0"/>
              </a:rPr>
              <a:t>Astiag</a:t>
            </a:r>
            <a:r>
              <a:rPr lang="en-US" sz="2600" b="1" dirty="0">
                <a:solidFill>
                  <a:srgbClr val="C00000"/>
                </a:solidFill>
                <a:latin typeface="Times New Roman" panose="02020603050405020304" pitchFamily="18" charset="0"/>
                <a:cs typeface="Times New Roman" panose="02020603050405020304" pitchFamily="18" charset="0"/>
              </a:rPr>
              <a:t> </a:t>
            </a:r>
            <a:r>
              <a:rPr lang="en-US" sz="2600" b="1" dirty="0" err="1">
                <a:solidFill>
                  <a:srgbClr val="0033CC"/>
                </a:solidFill>
                <a:latin typeface="Times New Roman" panose="02020603050405020304" pitchFamily="18" charset="0"/>
                <a:cs typeface="Times New Roman" panose="02020603050405020304" pitchFamily="18" charset="0"/>
              </a:rPr>
              <a:t>Kir</a:t>
            </a:r>
            <a:r>
              <a:rPr lang="en-US" sz="2600" b="1" dirty="0">
                <a:solidFill>
                  <a:srgbClr val="0033CC"/>
                </a:solidFill>
                <a:latin typeface="Times New Roman" panose="02020603050405020304" pitchFamily="18" charset="0"/>
                <a:cs typeface="Times New Roman" panose="02020603050405020304" pitchFamily="18" charset="0"/>
              </a:rPr>
              <a:t> II </a:t>
            </a:r>
            <a:r>
              <a:rPr lang="en-US" sz="2600" b="1" dirty="0" err="1">
                <a:solidFill>
                  <a:schemeClr val="tx1"/>
                </a:solidFill>
                <a:latin typeface="Times New Roman" panose="02020603050405020304" pitchFamily="18" charset="0"/>
                <a:cs typeface="Times New Roman" panose="02020603050405020304" pitchFamily="18" charset="0"/>
              </a:rPr>
              <a:t>ni</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i="1" u="sng" dirty="0" err="1">
                <a:solidFill>
                  <a:schemeClr val="tx1"/>
                </a:solidFill>
                <a:latin typeface="Times New Roman" panose="02020603050405020304" pitchFamily="18" charset="0"/>
                <a:cs typeface="Times New Roman" panose="02020603050405020304" pitchFamily="18" charset="0"/>
              </a:rPr>
              <a:t>qonuniy</a:t>
            </a:r>
            <a:r>
              <a:rPr lang="en-US" sz="2600" b="1" i="1" u="sng" dirty="0">
                <a:solidFill>
                  <a:schemeClr val="tx1"/>
                </a:solidFill>
                <a:latin typeface="Times New Roman" panose="02020603050405020304" pitchFamily="18" charset="0"/>
                <a:cs typeface="Times New Roman" panose="02020603050405020304" pitchFamily="18" charset="0"/>
              </a:rPr>
              <a:t> </a:t>
            </a:r>
            <a:r>
              <a:rPr lang="en-US" sz="2600" b="1" i="1" u="sng" dirty="0" err="1">
                <a:solidFill>
                  <a:schemeClr val="tx1"/>
                </a:solidFill>
                <a:latin typeface="Times New Roman" panose="02020603050405020304" pitchFamily="18" charset="0"/>
                <a:cs typeface="Times New Roman" panose="02020603050405020304" pitchFamily="18" charset="0"/>
              </a:rPr>
              <a:t>vorisi</a:t>
            </a:r>
            <a:r>
              <a:rPr lang="en-US" sz="2600" b="1" dirty="0">
                <a:solidFill>
                  <a:schemeClr val="tx1"/>
                </a:solidFill>
                <a:latin typeface="Times New Roman" panose="02020603050405020304" pitchFamily="18" charset="0"/>
                <a:cs typeface="Times New Roman" panose="02020603050405020304" pitchFamily="18" charset="0"/>
              </a:rPr>
              <a:t> deb tan </a:t>
            </a:r>
            <a:r>
              <a:rPr lang="en-US" sz="2600" b="1" dirty="0" err="1">
                <a:solidFill>
                  <a:schemeClr val="tx1"/>
                </a:solidFill>
                <a:latin typeface="Times New Roman" panose="02020603050405020304" pitchFamily="18" charset="0"/>
                <a:cs typeface="Times New Roman" panose="02020603050405020304" pitchFamily="18" charset="0"/>
              </a:rPr>
              <a:t>olgandan</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so’ng</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Midiya</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Ahamoniylar</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davlati</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tarkibiga</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kirgan</a:t>
            </a:r>
            <a:r>
              <a:rPr lang="en-US" sz="2600" b="1" dirty="0">
                <a:solidFill>
                  <a:schemeClr val="tx1"/>
                </a:solidFill>
                <a:latin typeface="Times New Roman" panose="02020603050405020304" pitchFamily="18" charset="0"/>
                <a:cs typeface="Times New Roman" panose="02020603050405020304" pitchFamily="18" charset="0"/>
              </a:rPr>
              <a:t>. </a:t>
            </a:r>
          </a:p>
          <a:p>
            <a:pPr algn="just">
              <a:defRPr/>
            </a:pP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Shundan</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so’ng</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Kir</a:t>
            </a:r>
            <a:r>
              <a:rPr lang="en-US" sz="2600" b="1" dirty="0">
                <a:solidFill>
                  <a:schemeClr val="tx1"/>
                </a:solidFill>
                <a:latin typeface="Times New Roman" panose="02020603050405020304" pitchFamily="18" charset="0"/>
                <a:cs typeface="Times New Roman" panose="02020603050405020304" pitchFamily="18" charset="0"/>
              </a:rPr>
              <a:t> II </a:t>
            </a:r>
            <a:r>
              <a:rPr lang="en-US" sz="2600" b="1" dirty="0" err="1">
                <a:solidFill>
                  <a:schemeClr val="tx1"/>
                </a:solidFill>
                <a:latin typeface="Times New Roman" panose="02020603050405020304" pitchFamily="18" charset="0"/>
                <a:cs typeface="Times New Roman" panose="02020603050405020304" pitchFamily="18" charset="0"/>
              </a:rPr>
              <a:t>forslardan</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ulkan</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lashkar</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tuzib</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avval</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i="1" u="sng" dirty="0" err="1">
                <a:solidFill>
                  <a:srgbClr val="0033CC"/>
                </a:solidFill>
                <a:latin typeface="Times New Roman" panose="02020603050405020304" pitchFamily="18" charset="0"/>
                <a:cs typeface="Times New Roman" panose="02020603050405020304" pitchFamily="18" charset="0"/>
              </a:rPr>
              <a:t>Lidiya</a:t>
            </a:r>
            <a:r>
              <a:rPr lang="en-US" sz="2600" b="1" i="1" u="sng" dirty="0">
                <a:solidFill>
                  <a:srgbClr val="0033CC"/>
                </a:solidFill>
                <a:latin typeface="Times New Roman" panose="02020603050405020304" pitchFamily="18" charset="0"/>
                <a:cs typeface="Times New Roman" panose="02020603050405020304" pitchFamily="18" charset="0"/>
              </a:rPr>
              <a:t>, </a:t>
            </a:r>
            <a:r>
              <a:rPr lang="en-US" sz="2600" b="1" i="1" u="sng" dirty="0" err="1">
                <a:solidFill>
                  <a:srgbClr val="0033CC"/>
                </a:solidFill>
                <a:latin typeface="Times New Roman" panose="02020603050405020304" pitchFamily="18" charset="0"/>
                <a:cs typeface="Times New Roman" panose="02020603050405020304" pitchFamily="18" charset="0"/>
              </a:rPr>
              <a:t>Bobil</a:t>
            </a:r>
            <a:r>
              <a:rPr lang="en-US" sz="2600" b="1" i="1" u="sng" dirty="0">
                <a:solidFill>
                  <a:srgbClr val="0033CC"/>
                </a:solidFill>
                <a:latin typeface="Times New Roman" panose="02020603050405020304" pitchFamily="18" charset="0"/>
                <a:cs typeface="Times New Roman" panose="02020603050405020304" pitchFamily="18" charset="0"/>
              </a:rPr>
              <a:t>, </a:t>
            </a:r>
            <a:r>
              <a:rPr lang="en-US" sz="2600" b="1" i="1" u="sng" dirty="0" err="1">
                <a:solidFill>
                  <a:srgbClr val="0033CC"/>
                </a:solidFill>
                <a:latin typeface="Times New Roman" panose="02020603050405020304" pitchFamily="18" charset="0"/>
                <a:cs typeface="Times New Roman" panose="02020603050405020304" pitchFamily="18" charset="0"/>
              </a:rPr>
              <a:t>Armaniston</a:t>
            </a:r>
            <a:r>
              <a:rPr lang="en-US" sz="2600" b="1" i="1" u="sng" dirty="0">
                <a:solidFill>
                  <a:srgbClr val="0033CC"/>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hududlarini</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keyin</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esa</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i="1" u="sng" dirty="0" err="1">
                <a:solidFill>
                  <a:srgbClr val="0033CC"/>
                </a:solidFill>
                <a:latin typeface="Times New Roman" panose="02020603050405020304" pitchFamily="18" charset="0"/>
                <a:cs typeface="Times New Roman" panose="02020603050405020304" pitchFamily="18" charset="0"/>
              </a:rPr>
              <a:t>O’rta</a:t>
            </a:r>
            <a:r>
              <a:rPr lang="en-US" sz="2600" b="1" i="1" u="sng" dirty="0">
                <a:solidFill>
                  <a:srgbClr val="0033CC"/>
                </a:solidFill>
                <a:latin typeface="Times New Roman" panose="02020603050405020304" pitchFamily="18" charset="0"/>
                <a:cs typeface="Times New Roman" panose="02020603050405020304" pitchFamily="18" charset="0"/>
              </a:rPr>
              <a:t> </a:t>
            </a:r>
            <a:r>
              <a:rPr lang="en-US" sz="2600" b="1" i="1" u="sng" dirty="0" err="1">
                <a:solidFill>
                  <a:srgbClr val="0033CC"/>
                </a:solidFill>
                <a:latin typeface="Times New Roman" panose="02020603050405020304" pitchFamily="18" charset="0"/>
                <a:cs typeface="Times New Roman" panose="02020603050405020304" pitchFamily="18" charset="0"/>
              </a:rPr>
              <a:t>yer</a:t>
            </a:r>
            <a:r>
              <a:rPr lang="en-US" sz="2600" b="1" i="1" u="sng" dirty="0">
                <a:solidFill>
                  <a:srgbClr val="0033CC"/>
                </a:solidFill>
                <a:latin typeface="Times New Roman" panose="02020603050405020304" pitchFamily="18" charset="0"/>
                <a:cs typeface="Times New Roman" panose="02020603050405020304" pitchFamily="18" charset="0"/>
              </a:rPr>
              <a:t> </a:t>
            </a:r>
            <a:r>
              <a:rPr lang="en-US" sz="2600" b="1" i="1" u="sng" dirty="0" err="1">
                <a:solidFill>
                  <a:srgbClr val="0033CC"/>
                </a:solidFill>
                <a:latin typeface="Times New Roman" panose="02020603050405020304" pitchFamily="18" charset="0"/>
                <a:cs typeface="Times New Roman" panose="02020603050405020304" pitchFamily="18" charset="0"/>
              </a:rPr>
              <a:t>dengizi</a:t>
            </a:r>
            <a:r>
              <a:rPr lang="en-US" sz="2600" b="1" i="1" u="sng" dirty="0">
                <a:solidFill>
                  <a:srgbClr val="0033CC"/>
                </a:solidFill>
                <a:latin typeface="Times New Roman" panose="02020603050405020304" pitchFamily="18" charset="0"/>
                <a:cs typeface="Times New Roman" panose="02020603050405020304" pitchFamily="18" charset="0"/>
              </a:rPr>
              <a:t> </a:t>
            </a:r>
            <a:r>
              <a:rPr lang="en-US" sz="2600" b="1" i="1" u="sng" dirty="0" err="1">
                <a:solidFill>
                  <a:srgbClr val="0033CC"/>
                </a:solidFill>
                <a:latin typeface="Times New Roman" panose="02020603050405020304" pitchFamily="18" charset="0"/>
                <a:cs typeface="Times New Roman" panose="02020603050405020304" pitchFamily="18" charset="0"/>
              </a:rPr>
              <a:t>sohillariga</a:t>
            </a:r>
            <a:r>
              <a:rPr lang="en-US" sz="2600" b="1" i="1" u="sng" dirty="0">
                <a:solidFill>
                  <a:srgbClr val="0033CC"/>
                </a:solidFill>
                <a:latin typeface="Times New Roman" panose="02020603050405020304" pitchFamily="18" charset="0"/>
                <a:cs typeface="Times New Roman" panose="02020603050405020304" pitchFamily="18" charset="0"/>
              </a:rPr>
              <a:t> </a:t>
            </a:r>
            <a:r>
              <a:rPr lang="en-US" sz="2600" b="1" i="1" u="sng" dirty="0" err="1">
                <a:solidFill>
                  <a:srgbClr val="0033CC"/>
                </a:solidFill>
                <a:latin typeface="Times New Roman" panose="02020603050405020304" pitchFamily="18" charset="0"/>
                <a:cs typeface="Times New Roman" panose="02020603050405020304" pitchFamily="18" charset="0"/>
              </a:rPr>
              <a:t>chiqib</a:t>
            </a:r>
            <a:r>
              <a:rPr lang="en-US" sz="2600" b="1" i="1" u="sng" dirty="0">
                <a:solidFill>
                  <a:srgbClr val="0033CC"/>
                </a:solidFill>
                <a:latin typeface="Times New Roman" panose="02020603050405020304" pitchFamily="18" charset="0"/>
                <a:cs typeface="Times New Roman" panose="02020603050405020304" pitchFamily="18" charset="0"/>
              </a:rPr>
              <a:t>, </a:t>
            </a:r>
            <a:r>
              <a:rPr lang="en-US" sz="2600" b="1" i="1" u="sng" dirty="0" err="1">
                <a:solidFill>
                  <a:srgbClr val="0033CC"/>
                </a:solidFill>
                <a:latin typeface="Times New Roman" panose="02020603050405020304" pitchFamily="18" charset="0"/>
                <a:cs typeface="Times New Roman" panose="02020603050405020304" pitchFamily="18" charset="0"/>
              </a:rPr>
              <a:t>Finikiya</a:t>
            </a:r>
            <a:r>
              <a:rPr lang="en-US" sz="2600" b="1" i="1" u="sng" dirty="0">
                <a:solidFill>
                  <a:srgbClr val="0033CC"/>
                </a:solidFill>
                <a:latin typeface="Times New Roman" panose="02020603050405020304" pitchFamily="18" charset="0"/>
                <a:cs typeface="Times New Roman" panose="02020603050405020304" pitchFamily="18" charset="0"/>
              </a:rPr>
              <a:t>, </a:t>
            </a:r>
            <a:r>
              <a:rPr lang="en-US" sz="2600" b="1" i="1" u="sng" dirty="0" err="1">
                <a:solidFill>
                  <a:srgbClr val="0033CC"/>
                </a:solidFill>
                <a:latin typeface="Times New Roman" panose="02020603050405020304" pitchFamily="18" charset="0"/>
                <a:cs typeface="Times New Roman" panose="02020603050405020304" pitchFamily="18" charset="0"/>
              </a:rPr>
              <a:t>Falastin</a:t>
            </a:r>
            <a:r>
              <a:rPr lang="en-US" sz="2600" b="1" i="1" u="sng" dirty="0">
                <a:solidFill>
                  <a:srgbClr val="0033CC"/>
                </a:solidFill>
                <a:latin typeface="Times New Roman" panose="02020603050405020304" pitchFamily="18" charset="0"/>
                <a:cs typeface="Times New Roman" panose="02020603050405020304" pitchFamily="18" charset="0"/>
              </a:rPr>
              <a:t> </a:t>
            </a:r>
            <a:r>
              <a:rPr lang="en-US" sz="2600" b="1" i="1" u="sng" dirty="0" err="1">
                <a:solidFill>
                  <a:srgbClr val="0033CC"/>
                </a:solidFill>
                <a:latin typeface="Times New Roman" panose="02020603050405020304" pitchFamily="18" charset="0"/>
                <a:cs typeface="Times New Roman" panose="02020603050405020304" pitchFamily="18" charset="0"/>
              </a:rPr>
              <a:t>hududlarini</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bo’ysundirib</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dunyoda</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birinchi</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imperiyaga</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asos</a:t>
            </a:r>
            <a:r>
              <a:rPr lang="en-US" sz="2600" b="1" dirty="0">
                <a:solidFill>
                  <a:schemeClr val="tx1"/>
                </a:solidFill>
                <a:latin typeface="Times New Roman" panose="02020603050405020304" pitchFamily="18" charset="0"/>
                <a:cs typeface="Times New Roman" panose="02020603050405020304" pitchFamily="18" charset="0"/>
              </a:rPr>
              <a:t> </a:t>
            </a:r>
            <a:r>
              <a:rPr lang="en-US" sz="2600" b="1" dirty="0" err="1">
                <a:solidFill>
                  <a:schemeClr val="tx1"/>
                </a:solidFill>
                <a:latin typeface="Times New Roman" panose="02020603050405020304" pitchFamily="18" charset="0"/>
                <a:cs typeface="Times New Roman" panose="02020603050405020304" pitchFamily="18" charset="0"/>
              </a:rPr>
              <a:t>solgan</a:t>
            </a:r>
            <a:r>
              <a:rPr lang="en-US" sz="2600" b="1" dirty="0">
                <a:solidFill>
                  <a:schemeClr val="tx1"/>
                </a:solidFill>
                <a:latin typeface="Times New Roman" panose="02020603050405020304" pitchFamily="18" charset="0"/>
                <a:cs typeface="Times New Roman" panose="02020603050405020304" pitchFamily="18" charset="0"/>
              </a:rPr>
              <a:t>. </a:t>
            </a:r>
            <a:endParaRPr lang="ru-RU" sz="26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p:cNvSpPr>
            <a:spLocks noGrp="1"/>
          </p:cNvSpPr>
          <p:nvPr>
            <p:ph type="title"/>
          </p:nvPr>
        </p:nvSpPr>
        <p:spPr>
          <a:xfrm>
            <a:off x="500063" y="0"/>
            <a:ext cx="8229600" cy="1143000"/>
          </a:xfrm>
        </p:spPr>
        <p:txBody>
          <a:bodyPr/>
          <a:lstStyle/>
          <a:p>
            <a:pPr marL="0" indent="0" algn="ctr" eaLnBrk="1" fontAlgn="auto" hangingPunct="1">
              <a:spcAft>
                <a:spcPts val="0"/>
              </a:spcAft>
              <a:buClr>
                <a:schemeClr val="accent6">
                  <a:lumMod val="75000"/>
                </a:schemeClr>
              </a:buClr>
              <a:buFont typeface="Georgia" panose="02040502050405020303" pitchFamily="18" charset="0"/>
              <a:buNone/>
              <a:defRPr/>
            </a:pPr>
            <a:r>
              <a:rPr lang="uz-Cyrl-UZ" sz="2800" dirty="0" smtClean="0">
                <a:latin typeface="Times New Roman" pitchFamily="18" charset="0"/>
                <a:cs typeface="Times New Roman" pitchFamily="18" charset="0"/>
              </a:rPr>
              <a:t>Хованча</a:t>
            </a:r>
            <a:endParaRPr lang="ru-RU" sz="2800" dirty="0" smtClean="0">
              <a:latin typeface="Times New Roman" pitchFamily="18" charset="0"/>
              <a:cs typeface="Times New Roman" pitchFamily="18" charset="0"/>
            </a:endParaRPr>
          </a:p>
        </p:txBody>
      </p:sp>
      <p:pic>
        <p:nvPicPr>
          <p:cNvPr id="48131" name="Picture 2" descr="8"/>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1835150" y="836613"/>
            <a:ext cx="5794375" cy="584200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title"/>
          </p:nvPr>
        </p:nvSpPr>
        <p:spPr>
          <a:xfrm>
            <a:off x="251520" y="5373216"/>
            <a:ext cx="8784976" cy="1143000"/>
          </a:xfrm>
        </p:spPr>
        <p:txBody>
          <a:bodyPr/>
          <a:lstStyle/>
          <a:p>
            <a:pPr marL="320040" indent="-320040" eaLnBrk="1" fontAlgn="auto" hangingPunct="1">
              <a:spcAft>
                <a:spcPts val="0"/>
              </a:spcAft>
              <a:buClr>
                <a:schemeClr val="accent6">
                  <a:lumMod val="75000"/>
                </a:schemeClr>
              </a:buClr>
              <a:defRPr/>
            </a:pPr>
            <a:r>
              <a:rPr lang="uz-Cyrl-UZ" sz="3600" dirty="0" smtClean="0">
                <a:latin typeface="Times New Roman" pitchFamily="18" charset="0"/>
                <a:cs typeface="Times New Roman" pitchFamily="18" charset="0"/>
              </a:rPr>
              <a:t>Аҳамонийлар даври қуролидан намуна</a:t>
            </a:r>
            <a:endParaRPr lang="ru-RU" sz="3600" dirty="0" smtClean="0">
              <a:latin typeface="Times New Roman" pitchFamily="18" charset="0"/>
              <a:cs typeface="Times New Roman" pitchFamily="18" charset="0"/>
            </a:endParaRPr>
          </a:p>
        </p:txBody>
      </p:sp>
      <p:pic>
        <p:nvPicPr>
          <p:cNvPr id="49155" name="Picture 4" descr="C:\Users\USER\Desktop\Desktop\rкомпютердан\Рисунки Шайдуллаева 2\рис94.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0" y="0"/>
            <a:ext cx="9144000" cy="5246688"/>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1"/>
          <p:cNvSpPr>
            <a:spLocks noGrp="1"/>
          </p:cNvSpPr>
          <p:nvPr>
            <p:ph type="title"/>
          </p:nvPr>
        </p:nvSpPr>
        <p:spPr>
          <a:xfrm>
            <a:off x="1793289" y="4372168"/>
            <a:ext cx="6512511" cy="1143000"/>
          </a:xfrm>
        </p:spPr>
        <p:txBody>
          <a:bodyPr/>
          <a:lstStyle/>
          <a:p>
            <a:pPr marL="320040" indent="-320040" eaLnBrk="1" fontAlgn="auto" hangingPunct="1">
              <a:spcAft>
                <a:spcPts val="0"/>
              </a:spcAft>
              <a:buClr>
                <a:schemeClr val="accent6">
                  <a:lumMod val="75000"/>
                </a:schemeClr>
              </a:buClr>
              <a:defRPr/>
            </a:pPr>
            <a:r>
              <a:rPr lang="uz-Cyrl-UZ" smtClean="0">
                <a:latin typeface="Times New Roman" pitchFamily="18" charset="0"/>
                <a:cs typeface="Times New Roman" pitchFamily="18" charset="0"/>
              </a:rPr>
              <a:t>Санчқи</a:t>
            </a:r>
            <a:endParaRPr lang="ru-RU" smtClean="0">
              <a:latin typeface="Times New Roman" pitchFamily="18" charset="0"/>
              <a:cs typeface="Times New Roman" pitchFamily="18" charset="0"/>
            </a:endParaRPr>
          </a:p>
        </p:txBody>
      </p:sp>
      <p:pic>
        <p:nvPicPr>
          <p:cNvPr id="50179" name="Picture 3" descr="C:\Users\USER\Desktop\Desktop\rкомпютердан\Рисунки Шайдуллаева 2\рис2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7938"/>
            <a:ext cx="9110662" cy="628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a:xfrm>
            <a:off x="1793289" y="4372168"/>
            <a:ext cx="6512511" cy="1143000"/>
          </a:xfrm>
        </p:spPr>
        <p:txBody>
          <a:bodyPr/>
          <a:lstStyle/>
          <a:p>
            <a:pPr marL="320040" indent="-320040" eaLnBrk="1" fontAlgn="auto" hangingPunct="1">
              <a:spcAft>
                <a:spcPts val="0"/>
              </a:spcAft>
              <a:buClr>
                <a:schemeClr val="accent6">
                  <a:lumMod val="75000"/>
                </a:schemeClr>
              </a:buClr>
              <a:defRPr/>
            </a:pPr>
            <a:r>
              <a:rPr lang="uz-Cyrl-UZ" sz="3200" smtClean="0">
                <a:latin typeface="Times New Roman" pitchFamily="18" charset="0"/>
                <a:cs typeface="Times New Roman" pitchFamily="18" charset="0"/>
              </a:rPr>
              <a:t>Хлорид тошдан ясалган сурмадон ва ўсмадон</a:t>
            </a:r>
            <a:endParaRPr lang="ru-RU" sz="3200" smtClean="0">
              <a:latin typeface="Times New Roman" pitchFamily="18" charset="0"/>
              <a:cs typeface="Times New Roman" pitchFamily="18" charset="0"/>
            </a:endParaRPr>
          </a:p>
        </p:txBody>
      </p:sp>
      <p:pic>
        <p:nvPicPr>
          <p:cNvPr id="51203" name="Picture 8" descr="C:\Users\USER\Desktop\Desktop\rкомпютердан\Рисунки Шайдуллаева 2\рис271.jpg"/>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714375" y="1857375"/>
            <a:ext cx="3419475" cy="4525963"/>
          </a:xfrm>
        </p:spPr>
      </p:pic>
      <p:pic>
        <p:nvPicPr>
          <p:cNvPr id="51204" name="Picture 2" descr="C:\Users\USER\Desktop\Desktop\rкомпютердан\Рисунки Шайдуллаева 2\рис29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3286125"/>
            <a:ext cx="4827587"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descr="C:\Documents and Settings\Alisherbek\rasmlar Margush\Хиндистон\Scan00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88" y="0"/>
            <a:ext cx="446246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Picture 2" descr="C:\Documents and Settings\Alisherbek\rasmlar Margush\Хиндистон\Scan00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214313"/>
            <a:ext cx="4602163" cy="664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up)">
                                      <p:cBhvr>
                                        <p:cTn id="7" dur="5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6387"/>
                                        </p:tgtEl>
                                        <p:attrNameLst>
                                          <p:attrName>style.visibility</p:attrName>
                                        </p:attrNameLst>
                                      </p:cBhvr>
                                      <p:to>
                                        <p:strVal val="visible"/>
                                      </p:to>
                                    </p:set>
                                    <p:animEffect transition="in" filter="wipe(up)">
                                      <p:cBhvr>
                                        <p:cTn id="12" dur="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lisherbek\rasmlar Margush\Хиндистон\Scan00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75"/>
            <a:ext cx="925195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Подзаголовок 2"/>
          <p:cNvSpPr>
            <a:spLocks noGrp="1"/>
          </p:cNvSpPr>
          <p:nvPr>
            <p:ph type="subTitle" idx="1"/>
          </p:nvPr>
        </p:nvSpPr>
        <p:spPr>
          <a:xfrm>
            <a:off x="19050" y="1052513"/>
            <a:ext cx="9144000" cy="5013325"/>
          </a:xfrm>
        </p:spPr>
        <p:txBody>
          <a:bodyPr/>
          <a:lstStyle/>
          <a:p>
            <a:pPr algn="just" eaLnBrk="1" hangingPunct="1"/>
            <a:r>
              <a:rPr lang="en-US" altLang="ru-RU" sz="3200" b="1" smtClean="0">
                <a:solidFill>
                  <a:srgbClr val="FF0000"/>
                </a:solidFill>
                <a:latin typeface="Times New Roman" panose="02020603050405020304" pitchFamily="18" charset="0"/>
                <a:cs typeface="Times New Roman" panose="02020603050405020304" pitchFamily="18" charset="0"/>
              </a:rPr>
              <a:t>	</a:t>
            </a:r>
            <a:endParaRPr lang="uz-Cyrl-UZ" altLang="ru-RU" sz="3200" b="1" smtClean="0">
              <a:solidFill>
                <a:srgbClr val="FF0000"/>
              </a:solidFill>
              <a:latin typeface="Times New Roman" panose="02020603050405020304" pitchFamily="18" charset="0"/>
              <a:cs typeface="Times New Roman" panose="02020603050405020304" pitchFamily="18" charset="0"/>
            </a:endParaRPr>
          </a:p>
        </p:txBody>
      </p:sp>
      <p:pic>
        <p:nvPicPr>
          <p:cNvPr id="10243" name="Объект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91487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9770" y="1052736"/>
            <a:ext cx="9036496" cy="6286500"/>
          </a:xfrm>
        </p:spPr>
        <p:txBody>
          <a:bodyPr rtlCol="0"/>
          <a:lstStyle/>
          <a:p>
            <a:pPr marL="342900" indent="-342900" algn="just" eaLnBrk="1" fontAlgn="auto" hangingPunct="1">
              <a:spcAft>
                <a:spcPts val="0"/>
              </a:spcAft>
              <a:buClr>
                <a:schemeClr val="accent6">
                  <a:lumMod val="75000"/>
                </a:schemeClr>
              </a:buClr>
              <a:buFont typeface="Wingdings" panose="05000000000000000000" pitchFamily="2" charset="2"/>
              <a:buChar char="v"/>
              <a:defRPr/>
            </a:pPr>
            <a:r>
              <a:rPr lang="ru-RU" sz="2400" b="1" dirty="0" smtClean="0">
                <a:solidFill>
                  <a:schemeClr val="tx1"/>
                </a:solidFill>
                <a:latin typeface="Times New Roman" pitchFamily="18" charset="0"/>
                <a:cs typeface="Times New Roman" pitchFamily="18" charset="0"/>
              </a:rPr>
              <a:t>- </a:t>
            </a:r>
            <a:r>
              <a:rPr lang="uz-Cyrl-UZ" sz="2400" b="1" dirty="0" smtClean="0">
                <a:solidFill>
                  <a:schemeClr val="tx1"/>
                </a:solidFill>
                <a:latin typeface="Times New Roman" pitchFamily="18" charset="0"/>
                <a:cs typeface="Times New Roman" pitchFamily="18" charset="0"/>
              </a:rPr>
              <a:t>Форсларнинг </a:t>
            </a:r>
            <a:r>
              <a:rPr lang="uz-Cyrl-UZ" sz="2400" b="1" dirty="0">
                <a:solidFill>
                  <a:schemeClr val="tx1"/>
                </a:solidFill>
                <a:latin typeface="Times New Roman" pitchFamily="18" charset="0"/>
                <a:cs typeface="Times New Roman" pitchFamily="18" charset="0"/>
              </a:rPr>
              <a:t>энг кучли сиёсий рақобатчиларидан бири бўлган </a:t>
            </a:r>
            <a:r>
              <a:rPr lang="uz-Cyrl-UZ" sz="2400" b="1" dirty="0" smtClean="0">
                <a:solidFill>
                  <a:srgbClr val="0033CC"/>
                </a:solidFill>
                <a:latin typeface="Times New Roman" pitchFamily="18" charset="0"/>
                <a:cs typeface="Times New Roman" pitchFamily="18" charset="0"/>
              </a:rPr>
              <a:t>Бобилда</a:t>
            </a:r>
            <a:r>
              <a:rPr lang="uz-Cyrl-UZ" sz="2400" b="1" dirty="0" smtClean="0">
                <a:solidFill>
                  <a:schemeClr val="tx1"/>
                </a:solidFill>
                <a:latin typeface="Times New Roman" pitchFamily="18" charset="0"/>
                <a:cs typeface="Times New Roman" pitchFamily="18" charset="0"/>
              </a:rPr>
              <a:t> </a:t>
            </a:r>
            <a:r>
              <a:rPr lang="uz-Cyrl-UZ" sz="2400" b="1" dirty="0">
                <a:solidFill>
                  <a:schemeClr val="tx1"/>
                </a:solidFill>
                <a:latin typeface="Times New Roman" pitchFamily="18" charset="0"/>
                <a:cs typeface="Times New Roman" pitchFamily="18" charset="0"/>
              </a:rPr>
              <a:t>сиёсий вазиятнинг ёмонлашиши, яъни подшоҳлик билан диний </a:t>
            </a:r>
            <a:r>
              <a:rPr lang="uz-Cyrl-UZ" sz="2400" b="1" dirty="0" smtClean="0">
                <a:solidFill>
                  <a:schemeClr val="tx1"/>
                </a:solidFill>
                <a:latin typeface="Times New Roman" pitchFamily="18" charset="0"/>
                <a:cs typeface="Times New Roman" pitchFamily="18" charset="0"/>
              </a:rPr>
              <a:t>ҳукумат</a:t>
            </a:r>
            <a:r>
              <a:rPr lang="en-US" sz="2400" b="1" dirty="0" smtClean="0">
                <a:solidFill>
                  <a:schemeClr val="tx1"/>
                </a:solidFill>
                <a:latin typeface="Times New Roman" pitchFamily="18" charset="0"/>
                <a:cs typeface="Times New Roman" pitchFamily="18" charset="0"/>
              </a:rPr>
              <a:t> </a:t>
            </a:r>
            <a:r>
              <a:rPr lang="uz-Cyrl-UZ" sz="2400" b="1" dirty="0" smtClean="0">
                <a:solidFill>
                  <a:srgbClr val="0033CC"/>
                </a:solidFill>
                <a:latin typeface="Times New Roman" pitchFamily="18" charset="0"/>
                <a:cs typeface="Times New Roman" pitchFamily="18" charset="0"/>
              </a:rPr>
              <a:t>(</a:t>
            </a:r>
            <a:r>
              <a:rPr lang="uz-Cyrl-UZ" sz="2400" b="1" dirty="0">
                <a:solidFill>
                  <a:srgbClr val="0033CC"/>
                </a:solidFill>
                <a:latin typeface="Times New Roman" pitchFamily="18" charset="0"/>
                <a:cs typeface="Times New Roman" pitchFamily="18" charset="0"/>
              </a:rPr>
              <a:t>Мардук) </a:t>
            </a:r>
            <a:r>
              <a:rPr lang="uz-Cyrl-UZ" sz="2400" b="1" dirty="0">
                <a:solidFill>
                  <a:schemeClr val="tx1"/>
                </a:solidFill>
                <a:latin typeface="Times New Roman" pitchFamily="18" charset="0"/>
                <a:cs typeface="Times New Roman" pitchFamily="18" charset="0"/>
              </a:rPr>
              <a:t>ўртасида зиддиятнинг кучайиши;</a:t>
            </a:r>
            <a:endParaRPr lang="ru-RU" sz="2400" b="1" dirty="0">
              <a:solidFill>
                <a:schemeClr val="tx1"/>
              </a:solidFill>
              <a:latin typeface="Times New Roman" pitchFamily="18" charset="0"/>
              <a:cs typeface="Times New Roman" pitchFamily="18" charset="0"/>
            </a:endParaRPr>
          </a:p>
          <a:p>
            <a:pPr marL="342900" indent="-342900" algn="just" eaLnBrk="1" fontAlgn="auto" hangingPunct="1">
              <a:spcAft>
                <a:spcPts val="0"/>
              </a:spcAft>
              <a:buClr>
                <a:schemeClr val="accent6">
                  <a:lumMod val="75000"/>
                </a:schemeClr>
              </a:buClr>
              <a:buFont typeface="Wingdings" panose="05000000000000000000" pitchFamily="2" charset="2"/>
              <a:buChar char="v"/>
              <a:defRPr/>
            </a:pPr>
            <a:r>
              <a:rPr lang="uz-Cyrl-UZ" sz="2400" b="1" dirty="0" smtClean="0">
                <a:solidFill>
                  <a:schemeClr val="tx1"/>
                </a:solidFill>
                <a:latin typeface="Times New Roman" pitchFamily="18" charset="0"/>
                <a:cs typeface="Times New Roman" pitchFamily="18" charset="0"/>
              </a:rPr>
              <a:t>- Бобил ҳудудида </a:t>
            </a:r>
            <a:r>
              <a:rPr lang="uz-Cyrl-UZ" sz="2400" b="1" dirty="0">
                <a:solidFill>
                  <a:schemeClr val="tx1"/>
                </a:solidFill>
                <a:latin typeface="Times New Roman" pitchFamily="18" charset="0"/>
                <a:cs typeface="Times New Roman" pitchFamily="18" charset="0"/>
              </a:rPr>
              <a:t>мажбуран ушлаб турилган ҳар хил халқларга мансуб тутқун аҳолининг </a:t>
            </a:r>
            <a:r>
              <a:rPr lang="uz-Cyrl-UZ" sz="2400" b="1" i="1" u="sng" dirty="0">
                <a:solidFill>
                  <a:srgbClr val="0033CC"/>
                </a:solidFill>
                <a:latin typeface="Times New Roman" pitchFamily="18" charset="0"/>
                <a:cs typeface="Times New Roman" pitchFamily="18" charset="0"/>
              </a:rPr>
              <a:t>аҳамонийларга нисбатан ҳайрихоҳлигининг ошиши</a:t>
            </a:r>
            <a:r>
              <a:rPr lang="uz-Cyrl-UZ" sz="2400" b="1" dirty="0">
                <a:solidFill>
                  <a:schemeClr val="tx1"/>
                </a:solidFill>
                <a:latin typeface="Times New Roman" pitchFamily="18" charset="0"/>
                <a:cs typeface="Times New Roman" pitchFamily="18" charset="0"/>
              </a:rPr>
              <a:t>;</a:t>
            </a:r>
            <a:endParaRPr lang="ru-RU" sz="2400" b="1" dirty="0">
              <a:solidFill>
                <a:schemeClr val="tx1"/>
              </a:solidFill>
              <a:latin typeface="Times New Roman" pitchFamily="18" charset="0"/>
              <a:cs typeface="Times New Roman" pitchFamily="18" charset="0"/>
            </a:endParaRPr>
          </a:p>
          <a:p>
            <a:pPr marL="342900" indent="-342900" algn="just" eaLnBrk="1" fontAlgn="auto" hangingPunct="1">
              <a:spcAft>
                <a:spcPts val="0"/>
              </a:spcAft>
              <a:buClr>
                <a:schemeClr val="accent6">
                  <a:lumMod val="75000"/>
                </a:schemeClr>
              </a:buClr>
              <a:buFont typeface="Wingdings" panose="05000000000000000000" pitchFamily="2" charset="2"/>
              <a:buChar char="v"/>
              <a:defRPr/>
            </a:pPr>
            <a:r>
              <a:rPr lang="uz-Cyrl-UZ" sz="2400" b="1" dirty="0" smtClean="0">
                <a:solidFill>
                  <a:schemeClr val="tx1"/>
                </a:solidFill>
                <a:latin typeface="Times New Roman" pitchFamily="18" charset="0"/>
                <a:cs typeface="Times New Roman" pitchFamily="18" charset="0"/>
              </a:rPr>
              <a:t>- </a:t>
            </a:r>
            <a:r>
              <a:rPr lang="uz-Cyrl-UZ" sz="2400" b="1" i="1" dirty="0" smtClean="0">
                <a:solidFill>
                  <a:srgbClr val="0033CC"/>
                </a:solidFill>
                <a:latin typeface="Times New Roman" pitchFamily="18" charset="0"/>
                <a:cs typeface="Times New Roman" pitchFamily="18" charset="0"/>
              </a:rPr>
              <a:t>Кичик </a:t>
            </a:r>
            <a:r>
              <a:rPr lang="uz-Cyrl-UZ" sz="2400" b="1" i="1" dirty="0">
                <a:solidFill>
                  <a:srgbClr val="0033CC"/>
                </a:solidFill>
                <a:latin typeface="Times New Roman" pitchFamily="18" charset="0"/>
                <a:cs typeface="Times New Roman" pitchFamily="18" charset="0"/>
              </a:rPr>
              <a:t>Осиё, Бобил</a:t>
            </a:r>
            <a:r>
              <a:rPr lang="uz-Cyrl-UZ" sz="2400" b="1" i="1" dirty="0" smtClean="0">
                <a:solidFill>
                  <a:srgbClr val="0033CC"/>
                </a:solidFill>
                <a:latin typeface="Times New Roman" pitchFamily="18" charset="0"/>
                <a:cs typeface="Times New Roman" pitchFamily="18" charset="0"/>
              </a:rPr>
              <a:t>, </a:t>
            </a:r>
            <a:r>
              <a:rPr lang="uz-Cyrl-UZ" sz="2400" b="1" i="1" dirty="0">
                <a:solidFill>
                  <a:srgbClr val="0033CC"/>
                </a:solidFill>
                <a:latin typeface="Times New Roman" pitchFamily="18" charset="0"/>
                <a:cs typeface="Times New Roman" pitchFamily="18" charset="0"/>
              </a:rPr>
              <a:t>Финикия </a:t>
            </a:r>
            <a:r>
              <a:rPr lang="uz-Cyrl-UZ" sz="2400" b="1" dirty="0">
                <a:solidFill>
                  <a:schemeClr val="tx1"/>
                </a:solidFill>
                <a:latin typeface="Times New Roman" pitchFamily="18" charset="0"/>
                <a:cs typeface="Times New Roman" pitchFamily="18" charset="0"/>
              </a:rPr>
              <a:t>каби савдо-сотиқ ривожланган мамлакатларда савдогарларнинг манфаатига аҳамонийлар ҳукмронлигининг мос келиши. </a:t>
            </a:r>
            <a:r>
              <a:rPr lang="uz-Cyrl-UZ" sz="2400" b="1" i="1" u="sng" dirty="0">
                <a:solidFill>
                  <a:schemeClr val="tx1"/>
                </a:solidFill>
                <a:latin typeface="Times New Roman" pitchFamily="18" charset="0"/>
                <a:cs typeface="Times New Roman" pitchFamily="18" charset="0"/>
              </a:rPr>
              <a:t>Кенг ҳудудда савдони юритиш, савдо йўлларида хавфсизликнинг ўрнатилиши, ягона тўлов воситаларининг, ёзув масалаларининг умумлашув жараёнлари </a:t>
            </a:r>
            <a:r>
              <a:rPr lang="uz-Cyrl-UZ" sz="2400" b="1" dirty="0">
                <a:solidFill>
                  <a:schemeClr val="tx1"/>
                </a:solidFill>
                <a:latin typeface="Times New Roman" pitchFamily="18" charset="0"/>
                <a:cs typeface="Times New Roman" pitchFamily="18" charset="0"/>
              </a:rPr>
              <a:t>уларнинг аҳамонийлар империясини қўллаб - қувватлашларига асос бўлган</a:t>
            </a:r>
            <a:r>
              <a:rPr lang="uz-Cyrl-UZ" sz="2400" b="1" dirty="0" smtClean="0">
                <a:solidFill>
                  <a:schemeClr val="tx1"/>
                </a:solidFill>
                <a:latin typeface="Times New Roman" pitchFamily="18" charset="0"/>
                <a:cs typeface="Times New Roman" pitchFamily="18" charset="0"/>
              </a:rPr>
              <a:t>;</a:t>
            </a:r>
            <a:endParaRPr lang="ru-RU" sz="2400" b="1" dirty="0">
              <a:solidFill>
                <a:schemeClr val="tx1"/>
              </a:solidFill>
              <a:latin typeface="Times New Roman" pitchFamily="18" charset="0"/>
              <a:cs typeface="Times New Roman" pitchFamily="18" charset="0"/>
            </a:endParaRPr>
          </a:p>
        </p:txBody>
      </p:sp>
      <p:sp>
        <p:nvSpPr>
          <p:cNvPr id="2" name="Заголовок 1"/>
          <p:cNvSpPr>
            <a:spLocks noGrp="1"/>
          </p:cNvSpPr>
          <p:nvPr>
            <p:ph type="ctrTitle"/>
          </p:nvPr>
        </p:nvSpPr>
        <p:spPr>
          <a:xfrm>
            <a:off x="0" y="0"/>
            <a:ext cx="9144000" cy="1052736"/>
          </a:xfrm>
          <a:ln>
            <a:solidFill>
              <a:schemeClr val="tx2"/>
            </a:solidFill>
          </a:ln>
        </p:spPr>
        <p:txBody>
          <a:bodyPr/>
          <a:lstStyle/>
          <a:p>
            <a:pPr marL="182880" indent="0" algn="ctr" eaLnBrk="1" fontAlgn="auto" hangingPunct="1">
              <a:spcAft>
                <a:spcPts val="0"/>
              </a:spcAft>
              <a:buClr>
                <a:schemeClr val="accent6">
                  <a:lumMod val="75000"/>
                </a:schemeClr>
              </a:buClr>
              <a:buFont typeface="Georgia" panose="02040502050405020303" pitchFamily="18" charset="0"/>
              <a:buNone/>
              <a:defRPr/>
            </a:pPr>
            <a:r>
              <a:rPr lang="uz-Cyrl-UZ" sz="2400" dirty="0">
                <a:solidFill>
                  <a:srgbClr val="7030A0"/>
                </a:solidFill>
                <a:latin typeface="Times New Roman" pitchFamily="18" charset="0"/>
                <a:cs typeface="Times New Roman" pitchFamily="18" charset="0"/>
              </a:rPr>
              <a:t>Аҳамоний подшоҳларининг тез ва муваффақиятли ҳаракатлари қуйидаги тарихий шароитлар билан боғланади:</a:t>
            </a:r>
            <a:br>
              <a:rPr lang="uz-Cyrl-UZ" sz="2400" dirty="0">
                <a:solidFill>
                  <a:srgbClr val="7030A0"/>
                </a:solidFill>
                <a:latin typeface="Times New Roman" pitchFamily="18" charset="0"/>
                <a:cs typeface="Times New Roman" pitchFamily="18" charset="0"/>
              </a:rPr>
            </a:br>
            <a:endParaRPr lang="ru-RU" sz="2400" dirty="0">
              <a:solidFill>
                <a:srgbClr val="7030A0"/>
              </a:solidFill>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79512" y="836712"/>
            <a:ext cx="8785225" cy="6286500"/>
          </a:xfrm>
        </p:spPr>
        <p:txBody>
          <a:bodyPr rtlCol="0">
            <a:noAutofit/>
          </a:bodyPr>
          <a:lstStyle/>
          <a:p>
            <a:pPr marL="342900" indent="-342900" algn="just" eaLnBrk="1" fontAlgn="auto" hangingPunct="1">
              <a:spcAft>
                <a:spcPts val="0"/>
              </a:spcAft>
              <a:buClr>
                <a:schemeClr val="accent6">
                  <a:lumMod val="75000"/>
                </a:schemeClr>
              </a:buClr>
              <a:buFont typeface="Wingdings" panose="05000000000000000000" pitchFamily="2" charset="2"/>
              <a:buChar char="v"/>
              <a:defRPr/>
            </a:pPr>
            <a:r>
              <a:rPr lang="uz-Cyrl-UZ" sz="2400" dirty="0" smtClean="0">
                <a:solidFill>
                  <a:schemeClr val="tx1"/>
                </a:solidFill>
                <a:latin typeface="Times New Roman" pitchFamily="18" charset="0"/>
                <a:cs typeface="Times New Roman" pitchFamily="18" charset="0"/>
              </a:rPr>
              <a:t>- Шоҳлар </a:t>
            </a:r>
            <a:r>
              <a:rPr lang="uz-Cyrl-UZ" sz="2400" dirty="0">
                <a:solidFill>
                  <a:schemeClr val="tx1"/>
                </a:solidFill>
                <a:latin typeface="Times New Roman" pitchFamily="18" charset="0"/>
                <a:cs typeface="Times New Roman" pitchFamily="18" charset="0"/>
              </a:rPr>
              <a:t>шоҳи </a:t>
            </a:r>
            <a:r>
              <a:rPr lang="uz-Cyrl-UZ" sz="2400" b="1" dirty="0" smtClean="0">
                <a:solidFill>
                  <a:srgbClr val="0033CC"/>
                </a:solidFill>
                <a:latin typeface="Times New Roman" pitchFamily="18" charset="0"/>
                <a:cs typeface="Times New Roman" pitchFamily="18" charset="0"/>
              </a:rPr>
              <a:t>Кир</a:t>
            </a:r>
            <a:r>
              <a:rPr lang="en-US" sz="2400" b="1" dirty="0" smtClean="0">
                <a:solidFill>
                  <a:srgbClr val="0033CC"/>
                </a:solidFill>
                <a:latin typeface="Times New Roman" pitchFamily="18" charset="0"/>
                <a:cs typeface="Times New Roman" pitchFamily="18" charset="0"/>
              </a:rPr>
              <a:t> II </a:t>
            </a:r>
            <a:r>
              <a:rPr lang="uz-Cyrl-UZ" sz="2400" dirty="0" smtClean="0">
                <a:solidFill>
                  <a:schemeClr val="tx1"/>
                </a:solidFill>
                <a:latin typeface="Times New Roman" pitchFamily="18" charset="0"/>
                <a:cs typeface="Times New Roman" pitchFamily="18" charset="0"/>
              </a:rPr>
              <a:t>нинг </a:t>
            </a:r>
            <a:r>
              <a:rPr lang="uz-Cyrl-UZ" sz="2400" dirty="0">
                <a:solidFill>
                  <a:schemeClr val="tx1"/>
                </a:solidFill>
                <a:latin typeface="Times New Roman" pitchFamily="18" charset="0"/>
                <a:cs typeface="Times New Roman" pitchFamily="18" charset="0"/>
              </a:rPr>
              <a:t>оқилона ташқи ва ички сиёсати. </a:t>
            </a:r>
            <a:r>
              <a:rPr lang="uz-Cyrl-UZ" sz="2400" b="1" i="1" dirty="0">
                <a:solidFill>
                  <a:srgbClr val="0033CC"/>
                </a:solidFill>
                <a:latin typeface="Times New Roman" pitchFamily="18" charset="0"/>
                <a:cs typeface="Times New Roman" pitchFamily="18" charset="0"/>
              </a:rPr>
              <a:t>Оссурия ва </a:t>
            </a:r>
            <a:r>
              <a:rPr lang="uz-Cyrl-UZ" sz="2400" b="1" i="1" dirty="0" smtClean="0">
                <a:solidFill>
                  <a:srgbClr val="0033CC"/>
                </a:solidFill>
                <a:latin typeface="Times New Roman" pitchFamily="18" charset="0"/>
                <a:cs typeface="Times New Roman" pitchFamily="18" charset="0"/>
              </a:rPr>
              <a:t>Бобил шоҳлари </a:t>
            </a:r>
            <a:r>
              <a:rPr lang="uz-Cyrl-UZ" sz="2400" dirty="0">
                <a:solidFill>
                  <a:schemeClr val="tx1"/>
                </a:solidFill>
                <a:latin typeface="Times New Roman" pitchFamily="18" charset="0"/>
                <a:cs typeface="Times New Roman" pitchFamily="18" charset="0"/>
              </a:rPr>
              <a:t>ўзлари босиб олган ерларда </a:t>
            </a:r>
            <a:r>
              <a:rPr lang="uz-Cyrl-UZ" sz="2400" b="1" i="1" u="sng" dirty="0">
                <a:solidFill>
                  <a:schemeClr val="tx1"/>
                </a:solidFill>
                <a:latin typeface="Times New Roman" pitchFamily="18" charset="0"/>
                <a:cs typeface="Times New Roman" pitchFamily="18" charset="0"/>
              </a:rPr>
              <a:t>талон </a:t>
            </a:r>
            <a:r>
              <a:rPr lang="uz-Cyrl-UZ" sz="2400" b="1" i="1" u="sng" dirty="0" smtClean="0">
                <a:solidFill>
                  <a:schemeClr val="tx1"/>
                </a:solidFill>
                <a:latin typeface="Times New Roman" pitchFamily="18" charset="0"/>
                <a:cs typeface="Times New Roman" pitchFamily="18" charset="0"/>
              </a:rPr>
              <a:t>тарожлик</a:t>
            </a:r>
            <a:r>
              <a:rPr lang="uz-Cyrl-UZ" sz="2400" b="1" i="1" u="sng" dirty="0">
                <a:solidFill>
                  <a:schemeClr val="tx1"/>
                </a:solidFill>
                <a:latin typeface="Times New Roman" pitchFamily="18" charset="0"/>
                <a:cs typeface="Times New Roman" pitchFamily="18" charset="0"/>
              </a:rPr>
              <a:t>, ёппасига қирғин, бошқа жойларга мажбуран кўчириш </a:t>
            </a:r>
            <a:r>
              <a:rPr lang="uz-Cyrl-UZ" sz="2400" dirty="0">
                <a:solidFill>
                  <a:schemeClr val="tx1"/>
                </a:solidFill>
                <a:latin typeface="Times New Roman" pitchFamily="18" charset="0"/>
                <a:cs typeface="Times New Roman" pitchFamily="18" charset="0"/>
              </a:rPr>
              <a:t>билан шуғулланган бўлса, Кир </a:t>
            </a:r>
            <a:r>
              <a:rPr lang="uz-Cyrl-UZ" sz="2400" dirty="0" smtClean="0">
                <a:solidFill>
                  <a:schemeClr val="tx1"/>
                </a:solidFill>
                <a:latin typeface="Times New Roman" pitchFamily="18" charset="0"/>
                <a:cs typeface="Times New Roman" pitchFamily="18" charset="0"/>
              </a:rPr>
              <a:t>Бобилда </a:t>
            </a:r>
            <a:r>
              <a:rPr lang="uz-Cyrl-UZ" sz="2400" b="1" dirty="0">
                <a:solidFill>
                  <a:srgbClr val="0033CC"/>
                </a:solidFill>
                <a:latin typeface="Times New Roman" pitchFamily="18" charset="0"/>
                <a:cs typeface="Times New Roman" pitchFamily="18" charset="0"/>
              </a:rPr>
              <a:t>аккад тилида </a:t>
            </a:r>
            <a:r>
              <a:rPr lang="uz-Cyrl-UZ" sz="2400" dirty="0">
                <a:solidFill>
                  <a:schemeClr val="tx1"/>
                </a:solidFill>
                <a:latin typeface="Times New Roman" pitchFamily="18" charset="0"/>
                <a:cs typeface="Times New Roman" pitchFamily="18" charset="0"/>
              </a:rPr>
              <a:t>чоп этилган </a:t>
            </a:r>
            <a:r>
              <a:rPr lang="uz-Cyrl-UZ" sz="2400" b="1" dirty="0">
                <a:solidFill>
                  <a:srgbClr val="FF0000"/>
                </a:solidFill>
                <a:latin typeface="Times New Roman" pitchFamily="18" charset="0"/>
                <a:cs typeface="Times New Roman" pitchFamily="18" charset="0"/>
              </a:rPr>
              <a:t>«Хартия»сида </a:t>
            </a:r>
            <a:r>
              <a:rPr lang="uz-Cyrl-UZ" sz="2400" dirty="0">
                <a:solidFill>
                  <a:schemeClr val="tx1"/>
                </a:solidFill>
                <a:latin typeface="Times New Roman" pitchFamily="18" charset="0"/>
                <a:cs typeface="Times New Roman" pitchFamily="18" charset="0"/>
              </a:rPr>
              <a:t>халққа </a:t>
            </a:r>
            <a:r>
              <a:rPr lang="uz-Cyrl-UZ" sz="2400" b="1" i="1" u="sng" dirty="0">
                <a:solidFill>
                  <a:srgbClr val="FF0000"/>
                </a:solidFill>
                <a:latin typeface="Times New Roman" pitchFamily="18" charset="0"/>
                <a:cs typeface="Times New Roman" pitchFamily="18" charset="0"/>
              </a:rPr>
              <a:t>осойишта ҳаёт ато қилишни</a:t>
            </a:r>
            <a:r>
              <a:rPr lang="uz-Cyrl-UZ" sz="2400" dirty="0">
                <a:solidFill>
                  <a:schemeClr val="tx1"/>
                </a:solidFill>
                <a:latin typeface="Times New Roman" pitchFamily="18" charset="0"/>
                <a:cs typeface="Times New Roman" pitchFamily="18" charset="0"/>
              </a:rPr>
              <a:t> ваъда қилади.</a:t>
            </a:r>
            <a:endParaRPr lang="ru-RU" sz="2400" dirty="0">
              <a:solidFill>
                <a:schemeClr val="tx1"/>
              </a:solidFill>
              <a:latin typeface="Times New Roman" pitchFamily="18" charset="0"/>
              <a:cs typeface="Times New Roman" pitchFamily="18" charset="0"/>
            </a:endParaRPr>
          </a:p>
          <a:p>
            <a:pPr marL="342900" indent="-342900" algn="just" eaLnBrk="1" fontAlgn="auto" hangingPunct="1">
              <a:spcAft>
                <a:spcPts val="0"/>
              </a:spcAft>
              <a:buClr>
                <a:schemeClr val="accent6">
                  <a:lumMod val="75000"/>
                </a:schemeClr>
              </a:buClr>
              <a:buFont typeface="Wingdings" panose="05000000000000000000" pitchFamily="2" charset="2"/>
              <a:buChar char="v"/>
              <a:defRPr/>
            </a:pPr>
            <a:r>
              <a:rPr lang="uz-Cyrl-UZ" sz="2400" dirty="0" smtClean="0">
                <a:solidFill>
                  <a:schemeClr val="tx1"/>
                </a:solidFill>
                <a:latin typeface="Times New Roman" pitchFamily="18" charset="0"/>
                <a:cs typeface="Times New Roman" pitchFamily="18" charset="0"/>
              </a:rPr>
              <a:t>- Аҳамонийларнинг </a:t>
            </a:r>
            <a:r>
              <a:rPr lang="uz-Cyrl-UZ" sz="2400" b="1" i="1" dirty="0">
                <a:solidFill>
                  <a:srgbClr val="0033CC"/>
                </a:solidFill>
                <a:latin typeface="Times New Roman" pitchFamily="18" charset="0"/>
                <a:cs typeface="Times New Roman" pitchFamily="18" charset="0"/>
              </a:rPr>
              <a:t>мустаҳкам армияси </a:t>
            </a:r>
            <a:r>
              <a:rPr lang="uz-Cyrl-UZ" sz="2400" dirty="0">
                <a:solidFill>
                  <a:schemeClr val="tx1"/>
                </a:solidFill>
                <a:latin typeface="Times New Roman" pitchFamily="18" charset="0"/>
                <a:cs typeface="Times New Roman" pitchFamily="18" charset="0"/>
              </a:rPr>
              <a:t>уларнинг ғалабаси гаровларидан бири эди. Аҳамонийлар ҳудудида яшайдиган </a:t>
            </a:r>
            <a:r>
              <a:rPr lang="uz-Cyrl-UZ" sz="2400" b="1" i="1" dirty="0">
                <a:solidFill>
                  <a:schemeClr val="tx1"/>
                </a:solidFill>
                <a:latin typeface="Times New Roman" pitchFamily="18" charset="0"/>
                <a:cs typeface="Times New Roman" pitchFamily="18" charset="0"/>
              </a:rPr>
              <a:t>эркак аҳолининг </a:t>
            </a:r>
            <a:r>
              <a:rPr lang="uz-Cyrl-UZ" sz="2400" dirty="0">
                <a:solidFill>
                  <a:schemeClr val="tx1"/>
                </a:solidFill>
                <a:latin typeface="Times New Roman" pitchFamily="18" charset="0"/>
                <a:cs typeface="Times New Roman" pitchFamily="18" charset="0"/>
              </a:rPr>
              <a:t>кўпчилиги ҳарбийларга айлантирилиши, қўлга киритилган ҳудудларда ҳам шу сиёсатнинг олиб борилиши, </a:t>
            </a:r>
            <a:r>
              <a:rPr lang="uz-Cyrl-UZ" sz="2400" b="1" i="1" dirty="0">
                <a:solidFill>
                  <a:srgbClr val="0033CC"/>
                </a:solidFill>
                <a:latin typeface="Times New Roman" pitchFamily="18" charset="0"/>
                <a:cs typeface="Times New Roman" pitchFamily="18" charset="0"/>
              </a:rPr>
              <a:t>ўн минг сонли </a:t>
            </a:r>
            <a:r>
              <a:rPr lang="uz-Cyrl-UZ" sz="2400" dirty="0">
                <a:solidFill>
                  <a:schemeClr val="tx1"/>
                </a:solidFill>
                <a:latin typeface="Times New Roman" pitchFamily="18" charset="0"/>
                <a:cs typeface="Times New Roman" pitchFamily="18" charset="0"/>
              </a:rPr>
              <a:t>яхши қуролланган </a:t>
            </a:r>
            <a:r>
              <a:rPr lang="uz-Cyrl-UZ" sz="2400" b="1" i="1" dirty="0">
                <a:solidFill>
                  <a:srgbClr val="0033CC"/>
                </a:solidFill>
                <a:latin typeface="Times New Roman" pitchFamily="18" charset="0"/>
                <a:cs typeface="Times New Roman" pitchFamily="18" charset="0"/>
              </a:rPr>
              <a:t>«енгилмас» армиянинг</a:t>
            </a:r>
            <a:r>
              <a:rPr lang="uz-Cyrl-UZ" sz="2400" dirty="0">
                <a:solidFill>
                  <a:schemeClr val="tx1"/>
                </a:solidFill>
                <a:latin typeface="Times New Roman" pitchFamily="18" charset="0"/>
                <a:cs typeface="Times New Roman" pitchFamily="18" charset="0"/>
              </a:rPr>
              <a:t> ташкил этилиши, ижтимоий жиҳатдан армия таркибининг кескин фарқ қилмаслиги </a:t>
            </a:r>
            <a:r>
              <a:rPr lang="uz-Cyrl-UZ" sz="2400" b="1" i="1" u="sng" dirty="0">
                <a:solidFill>
                  <a:schemeClr val="tx1"/>
                </a:solidFill>
                <a:latin typeface="Times New Roman" pitchFamily="18" charset="0"/>
                <a:cs typeface="Times New Roman" pitchFamily="18" charset="0"/>
              </a:rPr>
              <a:t>ҳарбий муваффақиятнинг асосларидан</a:t>
            </a:r>
            <a:r>
              <a:rPr lang="uz-Cyrl-UZ" sz="2400" dirty="0">
                <a:solidFill>
                  <a:schemeClr val="tx1"/>
                </a:solidFill>
                <a:latin typeface="Times New Roman" pitchFamily="18" charset="0"/>
                <a:cs typeface="Times New Roman" pitchFamily="18" charset="0"/>
              </a:rPr>
              <a:t> бири ҳисобланади;</a:t>
            </a:r>
            <a:endParaRPr lang="ru-RU" sz="2400" dirty="0">
              <a:solidFill>
                <a:schemeClr val="tx1"/>
              </a:solidFill>
              <a:latin typeface="Times New Roman" pitchFamily="18" charset="0"/>
              <a:cs typeface="Times New Roman" pitchFamily="18" charset="0"/>
            </a:endParaRPr>
          </a:p>
          <a:p>
            <a:pPr marL="342900" indent="-342900" algn="just" eaLnBrk="1" fontAlgn="auto" hangingPunct="1">
              <a:spcAft>
                <a:spcPts val="0"/>
              </a:spcAft>
              <a:buClr>
                <a:schemeClr val="accent6">
                  <a:lumMod val="75000"/>
                </a:schemeClr>
              </a:buClr>
              <a:buFont typeface="Wingdings" panose="05000000000000000000" pitchFamily="2" charset="2"/>
              <a:buChar char="v"/>
              <a:defRPr/>
            </a:pPr>
            <a:endParaRPr lang="ru-RU" sz="2400" dirty="0">
              <a:solidFill>
                <a:schemeClr val="tx1"/>
              </a:solidFill>
              <a:latin typeface="Times New Roman" pitchFamily="18" charset="0"/>
              <a:cs typeface="Times New Roman" pitchFamily="18" charset="0"/>
            </a:endParaRPr>
          </a:p>
        </p:txBody>
      </p:sp>
      <p:sp>
        <p:nvSpPr>
          <p:cNvPr id="2" name="Заголовок 1"/>
          <p:cNvSpPr>
            <a:spLocks noGrp="1"/>
          </p:cNvSpPr>
          <p:nvPr>
            <p:ph type="ctrTitle"/>
          </p:nvPr>
        </p:nvSpPr>
        <p:spPr>
          <a:xfrm>
            <a:off x="0" y="0"/>
            <a:ext cx="9144000" cy="642938"/>
          </a:xfrm>
        </p:spPr>
        <p:txBody>
          <a:bodyPr/>
          <a:lstStyle/>
          <a:p>
            <a:pPr marL="182880" indent="0" algn="ctr" eaLnBrk="1" fontAlgn="auto" hangingPunct="1">
              <a:spcAft>
                <a:spcPts val="0"/>
              </a:spcAft>
              <a:buClr>
                <a:schemeClr val="accent6">
                  <a:lumMod val="75000"/>
                </a:schemeClr>
              </a:buClr>
              <a:buFont typeface="Georgia" panose="02040502050405020303" pitchFamily="18" charset="0"/>
              <a:buNone/>
              <a:defRPr/>
            </a:pPr>
            <a:r>
              <a:rPr lang="ru-RU" sz="2400" dirty="0" err="1">
                <a:solidFill>
                  <a:srgbClr val="7030A0"/>
                </a:solidFill>
                <a:latin typeface="Times New Roman" pitchFamily="18" charset="0"/>
                <a:cs typeface="Times New Roman" pitchFamily="18" charset="0"/>
              </a:rPr>
              <a:t>Аҳамоний</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подшоҳларининг</a:t>
            </a:r>
            <a:r>
              <a:rPr lang="ru-RU" sz="2400" dirty="0">
                <a:solidFill>
                  <a:srgbClr val="7030A0"/>
                </a:solidFill>
                <a:latin typeface="Times New Roman" pitchFamily="18" charset="0"/>
                <a:cs typeface="Times New Roman" pitchFamily="18" charset="0"/>
              </a:rPr>
              <a:t> тез </a:t>
            </a:r>
            <a:r>
              <a:rPr lang="ru-RU" sz="2400" dirty="0" err="1">
                <a:solidFill>
                  <a:srgbClr val="7030A0"/>
                </a:solidFill>
                <a:latin typeface="Times New Roman" pitchFamily="18" charset="0"/>
                <a:cs typeface="Times New Roman" pitchFamily="18" charset="0"/>
              </a:rPr>
              <a:t>ва</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муваффақиятли</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ҳаракатлари</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қуйидаги</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тарихий</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шароитлар</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билан</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боғланади</a:t>
            </a:r>
            <a:r>
              <a:rPr lang="ru-RU" sz="2400" dirty="0">
                <a:solidFill>
                  <a:srgbClr val="7030A0"/>
                </a:solidFill>
                <a:latin typeface="Times New Roman" pitchFamily="18" charset="0"/>
                <a:cs typeface="Times New Roman" pitchFamily="18" charset="0"/>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0" y="908050"/>
            <a:ext cx="9144000" cy="5949950"/>
          </a:xfrm>
        </p:spPr>
        <p:style>
          <a:lnRef idx="2">
            <a:schemeClr val="accent2"/>
          </a:lnRef>
          <a:fillRef idx="1">
            <a:schemeClr val="lt1"/>
          </a:fillRef>
          <a:effectRef idx="0">
            <a:schemeClr val="accent2"/>
          </a:effectRef>
          <a:fontRef idx="minor">
            <a:schemeClr val="dk1"/>
          </a:fontRef>
        </p:style>
        <p:txBody>
          <a:bodyPr rtlCol="0">
            <a:normAutofit/>
          </a:bodyPr>
          <a:lstStyle/>
          <a:p>
            <a:pPr marL="457200" indent="-457200" algn="just" eaLnBrk="1" fontAlgn="auto" hangingPunct="1">
              <a:spcAft>
                <a:spcPts val="0"/>
              </a:spcAft>
              <a:buClr>
                <a:schemeClr val="accent6">
                  <a:lumMod val="75000"/>
                </a:schemeClr>
              </a:buClr>
              <a:buFont typeface="Wingdings" panose="05000000000000000000" pitchFamily="2" charset="2"/>
              <a:buChar char="v"/>
              <a:defRPr/>
            </a:pPr>
            <a:r>
              <a:rPr lang="uz-Cyrl-UZ" sz="2800" dirty="0" smtClean="0">
                <a:solidFill>
                  <a:schemeClr val="tx1"/>
                </a:solidFill>
                <a:latin typeface="Times New Roman" pitchFamily="18" charset="0"/>
                <a:cs typeface="Times New Roman" pitchFamily="18" charset="0"/>
              </a:rPr>
              <a:t>- </a:t>
            </a:r>
            <a:r>
              <a:rPr lang="uz-Cyrl-UZ" sz="2800" b="1" i="1" u="sng" dirty="0" smtClean="0">
                <a:solidFill>
                  <a:schemeClr val="tx1"/>
                </a:solidFill>
                <a:latin typeface="Times New Roman" pitchFamily="18" charset="0"/>
                <a:cs typeface="Times New Roman" pitchFamily="18" charset="0"/>
              </a:rPr>
              <a:t>Диний </a:t>
            </a:r>
            <a:r>
              <a:rPr lang="uz-Cyrl-UZ" sz="2800" b="1" i="1" u="sng" dirty="0">
                <a:solidFill>
                  <a:schemeClr val="tx1"/>
                </a:solidFill>
                <a:latin typeface="Times New Roman" pitchFamily="18" charset="0"/>
                <a:cs typeface="Times New Roman" pitchFamily="18" charset="0"/>
              </a:rPr>
              <a:t>эркинликнинг яратилиши, бузилган ибодатхоналарни тиклаш, янгиларини қуриш </a:t>
            </a:r>
            <a:r>
              <a:rPr lang="uz-Cyrl-UZ" sz="2800" dirty="0">
                <a:solidFill>
                  <a:schemeClr val="tx1"/>
                </a:solidFill>
                <a:latin typeface="Times New Roman" pitchFamily="18" charset="0"/>
                <a:cs typeface="Times New Roman" pitchFamily="18" charset="0"/>
              </a:rPr>
              <a:t>каби ишларнинг олиб борилиши Кирнинг обрўсини халқ орасида ошириб юборди ва </a:t>
            </a:r>
            <a:r>
              <a:rPr lang="uz-Cyrl-UZ" sz="2800" b="1" dirty="0">
                <a:solidFill>
                  <a:schemeClr val="tx1"/>
                </a:solidFill>
                <a:latin typeface="Times New Roman" pitchFamily="18" charset="0"/>
                <a:cs typeface="Times New Roman" pitchFamily="18" charset="0"/>
              </a:rPr>
              <a:t>форслар</a:t>
            </a:r>
            <a:r>
              <a:rPr lang="uz-Cyrl-UZ" sz="2800" dirty="0">
                <a:solidFill>
                  <a:schemeClr val="tx1"/>
                </a:solidFill>
                <a:latin typeface="Times New Roman" pitchFamily="18" charset="0"/>
                <a:cs typeface="Times New Roman" pitchFamily="18" charset="0"/>
              </a:rPr>
              <a:t> уни </a:t>
            </a:r>
            <a:r>
              <a:rPr lang="uz-Cyrl-UZ" sz="2800" b="1" i="1" dirty="0">
                <a:solidFill>
                  <a:srgbClr val="0033CC"/>
                </a:solidFill>
                <a:latin typeface="Times New Roman" pitchFamily="18" charset="0"/>
                <a:cs typeface="Times New Roman" pitchFamily="18" charset="0"/>
              </a:rPr>
              <a:t>«отамиз»</a:t>
            </a:r>
            <a:r>
              <a:rPr lang="uz-Cyrl-UZ" sz="2800" dirty="0">
                <a:solidFill>
                  <a:schemeClr val="tx1"/>
                </a:solidFill>
                <a:latin typeface="Times New Roman" pitchFamily="18" charset="0"/>
                <a:cs typeface="Times New Roman" pitchFamily="18" charset="0"/>
              </a:rPr>
              <a:t>, </a:t>
            </a:r>
            <a:r>
              <a:rPr lang="uz-Cyrl-UZ" sz="2800" b="1" dirty="0" smtClean="0">
                <a:solidFill>
                  <a:schemeClr val="tx1"/>
                </a:solidFill>
                <a:latin typeface="Times New Roman" pitchFamily="18" charset="0"/>
                <a:cs typeface="Times New Roman" pitchFamily="18" charset="0"/>
              </a:rPr>
              <a:t>бобилликлар</a:t>
            </a:r>
            <a:r>
              <a:rPr lang="uz-Cyrl-UZ" sz="2800" dirty="0" smtClean="0">
                <a:solidFill>
                  <a:schemeClr val="tx1"/>
                </a:solidFill>
                <a:latin typeface="Times New Roman" pitchFamily="18" charset="0"/>
                <a:cs typeface="Times New Roman" pitchFamily="18" charset="0"/>
              </a:rPr>
              <a:t> </a:t>
            </a:r>
            <a:r>
              <a:rPr lang="uz-Cyrl-UZ" sz="2800" b="1" i="1" dirty="0">
                <a:solidFill>
                  <a:srgbClr val="0033CC"/>
                </a:solidFill>
                <a:latin typeface="Times New Roman" pitchFamily="18" charset="0"/>
                <a:cs typeface="Times New Roman" pitchFamily="18" charset="0"/>
              </a:rPr>
              <a:t>«Мардук худосининг ердаги вакили», </a:t>
            </a:r>
            <a:r>
              <a:rPr lang="uz-Cyrl-UZ" sz="2800" b="1" dirty="0">
                <a:solidFill>
                  <a:schemeClr val="tx1"/>
                </a:solidFill>
                <a:latin typeface="Times New Roman" pitchFamily="18" charset="0"/>
                <a:cs typeface="Times New Roman" pitchFamily="18" charset="0"/>
              </a:rPr>
              <a:t>греклар</a:t>
            </a:r>
            <a:r>
              <a:rPr lang="uz-Cyrl-UZ" sz="2800" dirty="0">
                <a:solidFill>
                  <a:schemeClr val="tx1"/>
                </a:solidFill>
                <a:latin typeface="Times New Roman" pitchFamily="18" charset="0"/>
                <a:cs typeface="Times New Roman" pitchFamily="18" charset="0"/>
              </a:rPr>
              <a:t> </a:t>
            </a:r>
            <a:r>
              <a:rPr lang="uz-Cyrl-UZ" sz="2800" b="1" i="1" dirty="0">
                <a:solidFill>
                  <a:srgbClr val="0033CC"/>
                </a:solidFill>
                <a:latin typeface="Times New Roman" pitchFamily="18" charset="0"/>
                <a:cs typeface="Times New Roman" pitchFamily="18" charset="0"/>
              </a:rPr>
              <a:t>«буюк давлат арбоби, империя асосчиси», </a:t>
            </a:r>
            <a:r>
              <a:rPr lang="uz-Cyrl-UZ" sz="2800" b="1" dirty="0">
                <a:solidFill>
                  <a:schemeClr val="tx1"/>
                </a:solidFill>
                <a:latin typeface="Times New Roman" pitchFamily="18" charset="0"/>
                <a:cs typeface="Times New Roman" pitchFamily="18" charset="0"/>
              </a:rPr>
              <a:t>яҳудийлар</a:t>
            </a:r>
            <a:r>
              <a:rPr lang="uz-Cyrl-UZ" sz="2800" dirty="0">
                <a:solidFill>
                  <a:schemeClr val="tx1"/>
                </a:solidFill>
                <a:latin typeface="Times New Roman" pitchFamily="18" charset="0"/>
                <a:cs typeface="Times New Roman" pitchFamily="18" charset="0"/>
              </a:rPr>
              <a:t> </a:t>
            </a:r>
            <a:r>
              <a:rPr lang="uz-Cyrl-UZ" sz="2800" b="1" i="1" dirty="0">
                <a:solidFill>
                  <a:srgbClr val="0033CC"/>
                </a:solidFill>
                <a:latin typeface="Times New Roman" pitchFamily="18" charset="0"/>
                <a:cs typeface="Times New Roman" pitchFamily="18" charset="0"/>
              </a:rPr>
              <a:t>«Яҳве худосининг ердаги вакили» </a:t>
            </a:r>
            <a:r>
              <a:rPr lang="uz-Cyrl-UZ" sz="2800" dirty="0">
                <a:solidFill>
                  <a:schemeClr val="tx1"/>
                </a:solidFill>
                <a:latin typeface="Times New Roman" pitchFamily="18" charset="0"/>
                <a:cs typeface="Times New Roman" pitchFamily="18" charset="0"/>
              </a:rPr>
              <a:t>деб атай бошладилар. </a:t>
            </a:r>
            <a:endParaRPr lang="ru-RU" sz="2800" dirty="0">
              <a:solidFill>
                <a:schemeClr val="tx1"/>
              </a:solidFill>
              <a:latin typeface="Times New Roman" pitchFamily="18" charset="0"/>
              <a:cs typeface="Times New Roman" pitchFamily="18" charset="0"/>
            </a:endParaRPr>
          </a:p>
          <a:p>
            <a:pPr marL="457200" indent="-457200" algn="just" eaLnBrk="1" fontAlgn="auto" hangingPunct="1">
              <a:spcAft>
                <a:spcPts val="0"/>
              </a:spcAft>
              <a:buClr>
                <a:schemeClr val="accent6">
                  <a:lumMod val="75000"/>
                </a:schemeClr>
              </a:buClr>
              <a:buFont typeface="Wingdings" panose="05000000000000000000" pitchFamily="2" charset="2"/>
              <a:buChar char="v"/>
              <a:defRPr/>
            </a:pPr>
            <a:r>
              <a:rPr lang="uz-Cyrl-UZ" sz="2800" dirty="0" smtClean="0">
                <a:solidFill>
                  <a:schemeClr val="tx1"/>
                </a:solidFill>
                <a:latin typeface="Times New Roman" pitchFamily="18" charset="0"/>
                <a:cs typeface="Times New Roman" pitchFamily="18" charset="0"/>
              </a:rPr>
              <a:t>- Ибодатхоналарнинг </a:t>
            </a:r>
            <a:r>
              <a:rPr lang="uz-Cyrl-UZ" sz="2800" dirty="0">
                <a:solidFill>
                  <a:schemeClr val="tx1"/>
                </a:solidFill>
                <a:latin typeface="Times New Roman" pitchFamily="18" charset="0"/>
                <a:cs typeface="Times New Roman" pitchFamily="18" charset="0"/>
              </a:rPr>
              <a:t>иқтисодий ривожланишига </a:t>
            </a:r>
            <a:r>
              <a:rPr lang="uz-Cyrl-UZ" sz="2800" b="1" dirty="0">
                <a:solidFill>
                  <a:schemeClr val="tx1"/>
                </a:solidFill>
                <a:latin typeface="Times New Roman" pitchFamily="18" charset="0"/>
                <a:cs typeface="Times New Roman" pitchFamily="18" charset="0"/>
              </a:rPr>
              <a:t>давлат томонидан йўл бермаслик</a:t>
            </a:r>
            <a:r>
              <a:rPr lang="uz-Cyrl-UZ" sz="2800" dirty="0">
                <a:solidFill>
                  <a:schemeClr val="tx1"/>
                </a:solidFill>
                <a:latin typeface="Times New Roman" pitchFamily="18" charset="0"/>
                <a:cs typeface="Times New Roman" pitchFamily="18" charset="0"/>
              </a:rPr>
              <a:t> ва фақат </a:t>
            </a:r>
            <a:r>
              <a:rPr lang="uz-Cyrl-UZ" sz="2800" b="1" i="1" u="sng" dirty="0">
                <a:solidFill>
                  <a:schemeClr val="tx1"/>
                </a:solidFill>
                <a:latin typeface="Times New Roman" pitchFamily="18" charset="0"/>
                <a:cs typeface="Times New Roman" pitchFamily="18" charset="0"/>
              </a:rPr>
              <a:t>диний идеологияни ривожлантиришга </a:t>
            </a:r>
            <a:r>
              <a:rPr lang="uz-Cyrl-UZ" sz="2800" dirty="0">
                <a:solidFill>
                  <a:schemeClr val="tx1"/>
                </a:solidFill>
                <a:latin typeface="Times New Roman" pitchFamily="18" charset="0"/>
                <a:cs typeface="Times New Roman" pitchFamily="18" charset="0"/>
              </a:rPr>
              <a:t>шарт-шароитлар яратиш.</a:t>
            </a:r>
            <a:endParaRPr lang="ru-RU" sz="2800" dirty="0">
              <a:solidFill>
                <a:schemeClr val="tx1"/>
              </a:solidFill>
              <a:latin typeface="Times New Roman" pitchFamily="18" charset="0"/>
              <a:cs typeface="Times New Roman" pitchFamily="18" charset="0"/>
            </a:endParaRPr>
          </a:p>
        </p:txBody>
      </p:sp>
      <p:sp>
        <p:nvSpPr>
          <p:cNvPr id="2" name="Заголовок 1"/>
          <p:cNvSpPr>
            <a:spLocks noGrp="1"/>
          </p:cNvSpPr>
          <p:nvPr>
            <p:ph type="ctrTitle"/>
          </p:nvPr>
        </p:nvSpPr>
        <p:spPr>
          <a:xfrm>
            <a:off x="0" y="0"/>
            <a:ext cx="9144000" cy="642938"/>
          </a:xfrm>
        </p:spPr>
        <p:txBody>
          <a:bodyPr/>
          <a:lstStyle/>
          <a:p>
            <a:pPr marL="182880" indent="0" algn="ctr" eaLnBrk="1" fontAlgn="auto" hangingPunct="1">
              <a:spcAft>
                <a:spcPts val="0"/>
              </a:spcAft>
              <a:buClr>
                <a:schemeClr val="accent6">
                  <a:lumMod val="75000"/>
                </a:schemeClr>
              </a:buClr>
              <a:buFont typeface="Georgia" panose="02040502050405020303" pitchFamily="18" charset="0"/>
              <a:buNone/>
              <a:defRPr/>
            </a:pPr>
            <a:r>
              <a:rPr lang="ru-RU" sz="2400" dirty="0" err="1">
                <a:solidFill>
                  <a:srgbClr val="7030A0"/>
                </a:solidFill>
                <a:latin typeface="Times New Roman" pitchFamily="18" charset="0"/>
                <a:cs typeface="Times New Roman" pitchFamily="18" charset="0"/>
              </a:rPr>
              <a:t>Аҳамоний</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подшоҳларининг</a:t>
            </a:r>
            <a:r>
              <a:rPr lang="ru-RU" sz="2400" dirty="0">
                <a:solidFill>
                  <a:srgbClr val="7030A0"/>
                </a:solidFill>
                <a:latin typeface="Times New Roman" pitchFamily="18" charset="0"/>
                <a:cs typeface="Times New Roman" pitchFamily="18" charset="0"/>
              </a:rPr>
              <a:t> тез </a:t>
            </a:r>
            <a:r>
              <a:rPr lang="ru-RU" sz="2400" dirty="0" err="1">
                <a:solidFill>
                  <a:srgbClr val="7030A0"/>
                </a:solidFill>
                <a:latin typeface="Times New Roman" pitchFamily="18" charset="0"/>
                <a:cs typeface="Times New Roman" pitchFamily="18" charset="0"/>
              </a:rPr>
              <a:t>ва</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муваффақиятли</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ҳаракатлари</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қуйидаги</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тарихий</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шароитлар</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билан</a:t>
            </a:r>
            <a:r>
              <a:rPr lang="ru-RU" sz="2400" dirty="0">
                <a:solidFill>
                  <a:srgbClr val="7030A0"/>
                </a:solidFill>
                <a:latin typeface="Times New Roman" pitchFamily="18" charset="0"/>
                <a:cs typeface="Times New Roman" pitchFamily="18" charset="0"/>
              </a:rPr>
              <a:t> </a:t>
            </a:r>
            <a:r>
              <a:rPr lang="ru-RU" sz="2400" dirty="0" err="1">
                <a:solidFill>
                  <a:srgbClr val="7030A0"/>
                </a:solidFill>
                <a:latin typeface="Times New Roman" pitchFamily="18" charset="0"/>
                <a:cs typeface="Times New Roman" pitchFamily="18" charset="0"/>
              </a:rPr>
              <a:t>боғланади</a:t>
            </a:r>
            <a:r>
              <a:rPr lang="ru-RU" sz="2400" dirty="0">
                <a:solidFill>
                  <a:srgbClr val="7030A0"/>
                </a:solidFill>
                <a:latin typeface="Times New Roman" pitchFamily="18" charset="0"/>
                <a:cs typeface="Times New Roman" pitchFamily="18" charset="0"/>
              </a:rPr>
              <a:t>:</a:t>
            </a:r>
          </a:p>
        </p:txBody>
      </p:sp>
    </p:spTree>
  </p:cSld>
  <p:clrMapOvr>
    <a:masterClrMapping/>
  </p:clrMapOvr>
</p:sld>
</file>

<file path=ppt/theme/theme1.xml><?xml version="1.0" encoding="utf-8"?>
<a:theme xmlns:a="http://schemas.openxmlformats.org/drawingml/2006/main" name="Воздушный поток">
  <a:themeElements>
    <a:clrScheme name="Воздушный поток">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Воздушный поток">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Воздушный поток">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1115</TotalTime>
  <Words>2030</Words>
  <Application>Microsoft Office PowerPoint</Application>
  <PresentationFormat>Экран (4:3)</PresentationFormat>
  <Paragraphs>147</Paragraphs>
  <Slides>55</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55</vt:i4>
      </vt:variant>
    </vt:vector>
  </HeadingPairs>
  <TitlesOfParts>
    <vt:vector size="56" baseType="lpstr">
      <vt:lpstr>Воздушный поток</vt:lpstr>
      <vt:lpstr>10-mavzu. O‘rta Osiyo Ahamoniylar davlati tarkibida (mil.avv. VI-IV asrlar)</vt:lpstr>
      <vt:lpstr>Режа</vt:lpstr>
      <vt:lpstr>Аҳомонийлар давлатига умумий тавсиф</vt:lpstr>
      <vt:lpstr>Аҳомонийлар давлатининг вужудга келиши</vt:lpstr>
      <vt:lpstr>Аҳомонийлар давлатининг вужудга келиши</vt:lpstr>
      <vt:lpstr>Презентация PowerPoint</vt:lpstr>
      <vt:lpstr>Аҳамоний подшоҳларининг тез ва муваффақиятли ҳаракатлари қуйидаги тарихий шароитлар билан боғланади: </vt:lpstr>
      <vt:lpstr>Аҳамоний подшоҳларининг тез ва муваффақиятли ҳаракатлари қуйидаги тарихий шароитлар билан боғланади:</vt:lpstr>
      <vt:lpstr>Аҳамоний подшоҳларининг тез ва муваффақиятли ҳаракатлари қуйидаги тарихий шароитлар билан боғланади:</vt:lpstr>
      <vt:lpstr>Аҳамонийларнинг империяни бошқарув тизими</vt:lpstr>
      <vt:lpstr>Кара</vt:lpstr>
      <vt:lpstr>Маслаҳатчилар кенгаши</vt:lpstr>
      <vt:lpstr>Сарой оғалари ва “Кенгаш”</vt:lpstr>
      <vt:lpstr>Сарой</vt:lpstr>
      <vt:lpstr>Сарой</vt:lpstr>
      <vt:lpstr>Доро I нинг ислоҳотлари</vt:lpstr>
      <vt:lpstr>Хазарапад, сатраплик тизими, концелярия</vt:lpstr>
      <vt:lpstr>Қўшинлар.</vt:lpstr>
      <vt:lpstr>Аҳомонийларнинг давлат тили</vt:lpstr>
      <vt:lpstr>Презентация PowerPoint</vt:lpstr>
      <vt:lpstr>Аҳамонийлар империяси жамоалари асосан учта ижтимоий гуруҳдан иборат бўлган: </vt:lpstr>
      <vt:lpstr>Сатраплар</vt:lpstr>
      <vt:lpstr>Аҳомонийлар давлатининг Ўрта Осиёга босқинчилик юришлари</vt:lpstr>
      <vt:lpstr>Ahomoniylardan dastlab O’rta Osiyoga bosqinchilik yurushlari Kir II davrida amalga oshirilgan. Yunon muarrixlaridan Ksenafont va Kteseylar  o’z asarlarida mill.avv. 545-540 yillarda Kir II tomanidan Baqtriya, Parfiya, Marg’iyona hududlari bosib olinganligini ta’kidlab o’tadi.</vt:lpstr>
      <vt:lpstr>Geradot bergan ma’lumotlarga qaraganda Kir II mill.avv 530 yilda masagetlar ustiga 20 minglik qushin bilan bostirib keladi. Kir II ning bu yurishi masagetlar malikasi Tumarisning jasorati tufayli uning mag’lubiyati bilan tugaydi. Geradot bergan ma’lumotlarga qaraganda bu urushda Kir II ning o’zi ham halok bo’ladi.</vt:lpstr>
      <vt:lpstr>Презентация PowerPoint</vt:lpstr>
      <vt:lpstr>Презентация PowerPoint</vt:lpstr>
      <vt:lpstr>Презентация PowerPoint</vt:lpstr>
      <vt:lpstr>Презентация PowerPoint</vt:lpstr>
      <vt:lpstr>Сатраплар</vt:lpstr>
      <vt:lpstr>Солиқ тизими</vt:lpstr>
      <vt:lpstr>Солиқ тизими</vt:lpstr>
      <vt:lpstr>Презентация PowerPoint</vt:lpstr>
      <vt:lpstr>Презентация PowerPoint</vt:lpstr>
      <vt:lpstr>Презентация PowerPoint</vt:lpstr>
      <vt:lpstr>Солиқ тизими</vt:lpstr>
      <vt:lpstr>Аҳомонийлар даврида Ўрта Осиё халқларининг ҳаёти</vt:lpstr>
      <vt:lpstr>Аҳомонийлар даврида Ўрта Осиё халқларининг ҳаёти</vt:lpstr>
      <vt:lpstr>Аҳомонийлар даврида Ўрта Осиё халқларининг ҳаёти</vt:lpstr>
      <vt:lpstr>Аҳомонийлар даврида Ўрта Осиё халқларининг ҳаёти</vt:lpstr>
      <vt:lpstr>Аҳомонийлар даврида Ўрта Осиё халқларининг ҳаёти</vt:lpstr>
      <vt:lpstr>Аҳомонийлар даврида Ўрта Осиё халқларининг ҳаёти</vt:lpstr>
      <vt:lpstr>Ўрта Осиёнинг Аҳамонийлар даври шаҳарлари</vt:lpstr>
      <vt:lpstr>Аҳамонийлар даври Хаитобод шаҳри</vt:lpstr>
      <vt:lpstr>Пшактепа (план)</vt:lpstr>
      <vt:lpstr>Талашқон қалъаси</vt:lpstr>
      <vt:lpstr>Альтар</vt:lpstr>
      <vt:lpstr>Дубулға</vt:lpstr>
      <vt:lpstr>Ҳайкалтарошлик</vt:lpstr>
      <vt:lpstr>Хованча</vt:lpstr>
      <vt:lpstr>Аҳамонийлар даври қуролидан намуна</vt:lpstr>
      <vt:lpstr>Санчқи</vt:lpstr>
      <vt:lpstr>Хлорид тошдан ясалган сурмадон ва ўсмадон</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Аҳамонийлар даври археологияси</dc:title>
  <dc:creator>USER</dc:creator>
  <cp:lastModifiedBy>User</cp:lastModifiedBy>
  <cp:revision>86</cp:revision>
  <dcterms:created xsi:type="dcterms:W3CDTF">2010-02-02T23:45:33Z</dcterms:created>
  <dcterms:modified xsi:type="dcterms:W3CDTF">2022-09-21T12:06:08Z</dcterms:modified>
</cp:coreProperties>
</file>